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ppt" ContentType="application/vnd.ms-powerpoint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9" r:id="rId4"/>
    <p:sldId id="345" r:id="rId5"/>
    <p:sldId id="260" r:id="rId6"/>
    <p:sldId id="346" r:id="rId7"/>
    <p:sldId id="266" r:id="rId8"/>
    <p:sldId id="263" r:id="rId9"/>
    <p:sldId id="337" r:id="rId10"/>
    <p:sldId id="338" r:id="rId11"/>
    <p:sldId id="339" r:id="rId12"/>
    <p:sldId id="340" r:id="rId13"/>
    <p:sldId id="341" r:id="rId14"/>
    <p:sldId id="342" r:id="rId15"/>
    <p:sldId id="343" r:id="rId16"/>
    <p:sldId id="347" r:id="rId17"/>
    <p:sldId id="348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22" r:id="rId35"/>
    <p:sldId id="323" r:id="rId36"/>
    <p:sldId id="324" r:id="rId37"/>
    <p:sldId id="349" r:id="rId38"/>
    <p:sldId id="325" r:id="rId39"/>
    <p:sldId id="332" r:id="rId40"/>
    <p:sldId id="330" r:id="rId41"/>
    <p:sldId id="328" r:id="rId42"/>
    <p:sldId id="331" r:id="rId43"/>
    <p:sldId id="329" r:id="rId44"/>
    <p:sldId id="326" r:id="rId45"/>
    <p:sldId id="327" r:id="rId46"/>
    <p:sldId id="333" r:id="rId47"/>
    <p:sldId id="334" r:id="rId48"/>
    <p:sldId id="335" r:id="rId49"/>
    <p:sldId id="336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7" d="100"/>
        <a:sy n="37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9DE85-1135-4412-86FF-1A49C4F6F4B1}" type="datetimeFigureOut">
              <a:rPr lang="en-US" smtClean="0"/>
              <a:pPr/>
              <a:t>10/14/2012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05B73-A427-4714-AE15-C6CFC64512F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1EDCF0-208D-4B63-B8BA-EDDA7BA73B43}" type="slidenum">
              <a:rPr lang="en-US"/>
              <a:pPr/>
              <a:t>18</a:t>
            </a:fld>
            <a:endParaRPr lang="en-U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919B5F-E851-428C-8F6F-6E9C628F182D}" type="slidenum">
              <a:rPr lang="en-US"/>
              <a:pPr/>
              <a:t>27</a:t>
            </a:fld>
            <a:endParaRPr 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2A61B6-A409-4375-BC05-893D03327CDF}" type="slidenum">
              <a:rPr lang="en-US"/>
              <a:pPr/>
              <a:t>28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F382F1-79B4-44C5-BB90-4B6B9F64C057}" type="slidenum">
              <a:rPr lang="en-US"/>
              <a:pPr/>
              <a:t>29</a:t>
            </a:fld>
            <a:endParaRPr lang="en-US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D1E2B3-00E8-48A9-A4A2-686F2E61B6EF}" type="slidenum">
              <a:rPr lang="en-US"/>
              <a:pPr/>
              <a:t>30</a:t>
            </a:fld>
            <a:endParaRPr lang="en-US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E0E7A2-C907-48F3-8837-7C34331AFC2D}" type="slidenum">
              <a:rPr lang="en-US"/>
              <a:pPr/>
              <a:t>31</a:t>
            </a:fld>
            <a:endParaRPr lang="en-US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C9C93C-B9ED-460D-BF71-6B2F0D82C8C4}" type="slidenum">
              <a:rPr lang="en-US"/>
              <a:pPr/>
              <a:t>32</a:t>
            </a:fld>
            <a:endParaRPr lang="en-US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B2CC5E-56BB-4846-9605-F8C3D8C63230}" type="slidenum">
              <a:rPr lang="en-US"/>
              <a:pPr/>
              <a:t>33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17C115-F018-45DD-B18B-E896B5084448}" type="slidenum">
              <a:rPr lang="en-US"/>
              <a:pPr/>
              <a:t>34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173203-C0E9-4269-88BB-5A69FF4BCCF8}" type="slidenum">
              <a:rPr lang="en-US"/>
              <a:pPr/>
              <a:t>35</a:t>
            </a:fld>
            <a:endParaRPr lang="en-US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635A6A-C5B3-4CC5-98E8-DE7CA1D33C85}" type="slidenum">
              <a:rPr lang="en-US"/>
              <a:pPr/>
              <a:t>36</a:t>
            </a:fld>
            <a:endParaRPr lang="en-US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92724D-1E93-4E48-8D32-B57CF98952E6}" type="slidenum">
              <a:rPr lang="en-US"/>
              <a:pPr/>
              <a:t>19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17D46C-2AE7-4189-9ECD-21495411A6A5}" type="slidenum">
              <a:rPr lang="en-US"/>
              <a:pPr/>
              <a:t>20</a:t>
            </a:fld>
            <a:endParaRPr lang="en-US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13B368-2FCE-4F1A-BA09-FBC8F0256D8E}" type="slidenum">
              <a:rPr lang="en-US"/>
              <a:pPr/>
              <a:t>21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E25FBB-B200-4A36-9C2C-A9E62BC5E108}" type="slidenum">
              <a:rPr lang="en-US"/>
              <a:pPr/>
              <a:t>22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B349FA-15EF-4967-B428-9506D0FCCA63}" type="slidenum">
              <a:rPr lang="en-US"/>
              <a:pPr/>
              <a:t>23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984638-D2E1-48C7-81D4-6C27C67A49C6}" type="slidenum">
              <a:rPr lang="en-US"/>
              <a:pPr/>
              <a:t>24</a:t>
            </a:fld>
            <a:endParaRPr lang="en-US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79218A-4718-43D6-A04F-0F81278A721F}" type="slidenum">
              <a:rPr lang="en-US"/>
              <a:pPr/>
              <a:t>25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29C43B-E5C3-4511-970C-5573F75BA572}" type="slidenum">
              <a:rPr lang="en-US"/>
              <a:pPr/>
              <a:t>26</a:t>
            </a:fld>
            <a:endParaRPr lang="en-US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ED77-72B8-4D2B-9142-2FB7635CF363}" type="datetimeFigureOut">
              <a:rPr lang="en-US" smtClean="0"/>
              <a:pPr/>
              <a:t>10/14/2012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D713-4051-472E-9952-076D32DEB5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ED77-72B8-4D2B-9142-2FB7635CF363}" type="datetimeFigureOut">
              <a:rPr lang="en-US" smtClean="0"/>
              <a:pPr/>
              <a:t>10/14/2012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D713-4051-472E-9952-076D32DEB5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ED77-72B8-4D2B-9142-2FB7635CF363}" type="datetimeFigureOut">
              <a:rPr lang="en-US" smtClean="0"/>
              <a:pPr/>
              <a:t>10/14/2012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D713-4051-472E-9952-076D32DEB5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ED77-72B8-4D2B-9142-2FB7635CF363}" type="datetimeFigureOut">
              <a:rPr lang="en-US" smtClean="0"/>
              <a:pPr/>
              <a:t>10/14/2012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D713-4051-472E-9952-076D32DEB5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ED77-72B8-4D2B-9142-2FB7635CF363}" type="datetimeFigureOut">
              <a:rPr lang="en-US" smtClean="0"/>
              <a:pPr/>
              <a:t>10/14/2012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D713-4051-472E-9952-076D32DEB5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ED77-72B8-4D2B-9142-2FB7635CF363}" type="datetimeFigureOut">
              <a:rPr lang="en-US" smtClean="0"/>
              <a:pPr/>
              <a:t>10/14/2012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D713-4051-472E-9952-076D32DEB5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ED77-72B8-4D2B-9142-2FB7635CF363}" type="datetimeFigureOut">
              <a:rPr lang="en-US" smtClean="0"/>
              <a:pPr/>
              <a:t>10/14/2012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D713-4051-472E-9952-076D32DEB5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ED77-72B8-4D2B-9142-2FB7635CF363}" type="datetimeFigureOut">
              <a:rPr lang="en-US" smtClean="0"/>
              <a:pPr/>
              <a:t>10/14/2012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D713-4051-472E-9952-076D32DEB5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ED77-72B8-4D2B-9142-2FB7635CF363}" type="datetimeFigureOut">
              <a:rPr lang="en-US" smtClean="0"/>
              <a:pPr/>
              <a:t>10/14/2012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D713-4051-472E-9952-076D32DEB5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ED77-72B8-4D2B-9142-2FB7635CF363}" type="datetimeFigureOut">
              <a:rPr lang="en-US" smtClean="0"/>
              <a:pPr/>
              <a:t>10/14/2012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D713-4051-472E-9952-076D32DEB5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ED77-72B8-4D2B-9142-2FB7635CF363}" type="datetimeFigureOut">
              <a:rPr lang="en-US" smtClean="0"/>
              <a:pPr/>
              <a:t>10/14/2012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D713-4051-472E-9952-076D32DEB5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EED77-72B8-4D2B-9142-2FB7635CF363}" type="datetimeFigureOut">
              <a:rPr lang="en-US" smtClean="0"/>
              <a:pPr/>
              <a:t>10/14/2012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D713-4051-472E-9952-076D32DEB53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PowerPoint_97-2003_Presentation1.ppt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wa.com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685800"/>
            <a:ext cx="7696200" cy="200025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Revisiting Target Atmospheres for Space-based DWL Concept Comparisons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G. D. Emmitt and S. A. Wood</a:t>
            </a:r>
          </a:p>
          <a:p>
            <a:r>
              <a:rPr lang="en-US" dirty="0" smtClean="0"/>
              <a:t>Simpson Weather Associates</a:t>
            </a:r>
          </a:p>
          <a:p>
            <a:r>
              <a:rPr lang="en-US" dirty="0" smtClean="0"/>
              <a:t>October 16 – 18, 2012</a:t>
            </a:r>
          </a:p>
          <a:p>
            <a:r>
              <a:rPr lang="en-US" dirty="0" smtClean="0"/>
              <a:t>WG meeting in Boulder, CO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95400"/>
            <a:ext cx="7772400" cy="453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19200"/>
            <a:ext cx="8517458" cy="476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9" y="1143000"/>
            <a:ext cx="8832511" cy="48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0"/>
            <a:ext cx="8229599" cy="4381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54778"/>
            <a:ext cx="8458200" cy="6503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6800"/>
            <a:ext cx="857913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Comparison with FASCODE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Many engineers use MODTRAN/FASCODE in assessing performance of DWL concepts.</a:t>
            </a:r>
          </a:p>
          <a:p>
            <a:r>
              <a:rPr lang="en-US" sz="2800" dirty="0" smtClean="0"/>
              <a:t>With a focus on the aerosol returns from the lower troposphere, we find that </a:t>
            </a:r>
            <a:r>
              <a:rPr lang="en-US" sz="2800" dirty="0" smtClean="0"/>
              <a:t>FASCODE/MODTRAN provides backscatter values ~ 10 – 30 times higher than those in our Target Atmospheres’ “background mode”.</a:t>
            </a:r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14400" y="5410200"/>
          <a:ext cx="7162800" cy="1209040"/>
        </p:xfrm>
        <a:graphic>
          <a:graphicData uri="http://schemas.openxmlformats.org/drawingml/2006/table">
            <a:tbl>
              <a:tblPr/>
              <a:tblGrid>
                <a:gridCol w="1066800"/>
                <a:gridCol w="1371600"/>
                <a:gridCol w="1371600"/>
                <a:gridCol w="1920240"/>
                <a:gridCol w="1432560"/>
              </a:tblGrid>
              <a:tr h="508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NMP(back)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NMP(</a:t>
                      </a:r>
                      <a:r>
                        <a:rPr lang="en-US" sz="2000" dirty="0" err="1">
                          <a:latin typeface="Calibri"/>
                          <a:ea typeface="Calibri"/>
                          <a:cs typeface="Times New Roman"/>
                        </a:rPr>
                        <a:t>enh</a:t>
                      </a: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MODTRAN (Maritime 23km)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ESA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Beta (a)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1.5E-7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1.5E-6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5.5E-6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1.5E-6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71800" y="4800600"/>
            <a:ext cx="3380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Comparisons at 1 km  and .355um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Scaling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Scaling expressed using an Angstrom </a:t>
            </a:r>
            <a:r>
              <a:rPr lang="en-US" dirty="0" smtClean="0"/>
              <a:t>Exponent  </a:t>
            </a:r>
            <a:r>
              <a:rPr lang="en-US" dirty="0" smtClean="0"/>
              <a:t>or a Color Ratio</a:t>
            </a:r>
            <a:r>
              <a:rPr lang="en-US" dirty="0" smtClean="0"/>
              <a:t>.</a:t>
            </a:r>
          </a:p>
          <a:p>
            <a:r>
              <a:rPr lang="en-US" dirty="0" smtClean="0"/>
              <a:t>Much of ESA’s backscatter database derived from 10.6 um observations in SABLE and GABLE in the Atlantic in 1988-1990 using a simple expression for the Angstrom Exponent.</a:t>
            </a:r>
          </a:p>
          <a:p>
            <a:r>
              <a:rPr lang="en-US" dirty="0" smtClean="0"/>
              <a:t>NMP’s Target Atmospheres derived from 1.06 um and .532um observations made in GLOBE 1990 over the Pacific using two differing </a:t>
            </a:r>
            <a:r>
              <a:rPr lang="en-US" dirty="0" smtClean="0"/>
              <a:t>Angstrom </a:t>
            </a:r>
            <a:r>
              <a:rPr lang="en-US" dirty="0" smtClean="0"/>
              <a:t>Exponents.</a:t>
            </a:r>
          </a:p>
          <a:p>
            <a:r>
              <a:rPr lang="en-US" dirty="0" smtClean="0"/>
              <a:t>The following few slides are based upon modeling done with NASA/ROSES funding for the analyses of CALIPSO data. Modeling done by Kirk Fuller (UAH)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7" name="Object 5"/>
          <p:cNvGraphicFramePr>
            <a:graphicFrameLocks noChangeAspect="1"/>
          </p:cNvGraphicFramePr>
          <p:nvPr/>
        </p:nvGraphicFramePr>
        <p:xfrm>
          <a:off x="838200" y="152400"/>
          <a:ext cx="7620000" cy="5715000"/>
        </p:xfrm>
        <a:graphic>
          <a:graphicData uri="http://schemas.openxmlformats.org/presentationml/2006/ole">
            <p:oleObj spid="_x0000_s3074" name="Presentation" r:id="rId4" imgW="5398113" imgH="4047874" progId="PowerPoint.Show.8">
              <p:embed/>
            </p:oleObj>
          </a:graphicData>
        </a:graphic>
      </p:graphicFrame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0" y="6564313"/>
            <a:ext cx="1301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0"/>
              <a:t>Dr. Kirk A. Fuller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6621463" y="6583363"/>
            <a:ext cx="25225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200" b="0"/>
              <a:t>University of Alabama in Huntsville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4070350" y="6583363"/>
            <a:ext cx="10033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0"/>
              <a:t>July 8, 2010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8800" y="4267200"/>
            <a:ext cx="12458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lain"/>
            </a:pPr>
            <a:r>
              <a:rPr lang="en-US" dirty="0" smtClean="0"/>
              <a:t>.355um</a:t>
            </a:r>
          </a:p>
          <a:p>
            <a:pPr marL="342900" indent="-342900">
              <a:buAutoNum type="arabicPlain"/>
            </a:pPr>
            <a:r>
              <a:rPr lang="en-US" dirty="0" smtClean="0"/>
              <a:t>.532</a:t>
            </a:r>
          </a:p>
          <a:p>
            <a:pPr marL="342900" indent="-342900">
              <a:buAutoNum type="arabicPlain"/>
            </a:pPr>
            <a:r>
              <a:rPr lang="en-US" dirty="0" smtClean="0"/>
              <a:t>1.06</a:t>
            </a:r>
          </a:p>
          <a:p>
            <a:pPr marL="342900" indent="-342900">
              <a:buAutoNum type="arabicPlain"/>
            </a:pPr>
            <a:r>
              <a:rPr lang="en-US" dirty="0" smtClean="0"/>
              <a:t>2.06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29000" y="4495800"/>
            <a:ext cx="36558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reference: using </a:t>
            </a:r>
            <a:r>
              <a:rPr lang="el-GR" dirty="0" smtClean="0"/>
              <a:t>λ</a:t>
            </a:r>
            <a:r>
              <a:rPr lang="en-US" dirty="0" smtClean="0"/>
              <a:t> </a:t>
            </a:r>
            <a:r>
              <a:rPr lang="en-US" baseline="30000" dirty="0" smtClean="0"/>
              <a:t>-2.5 </a:t>
            </a:r>
            <a:r>
              <a:rPr lang="en-US" baseline="30000" dirty="0" smtClean="0"/>
              <a:t> </a:t>
            </a:r>
            <a:r>
              <a:rPr lang="en-US" dirty="0" smtClean="0"/>
              <a:t> ; </a:t>
            </a:r>
            <a:r>
              <a:rPr lang="el-GR" dirty="0" smtClean="0"/>
              <a:t>β</a:t>
            </a:r>
            <a:r>
              <a:rPr lang="en-US" baseline="-25000" dirty="0" smtClean="0"/>
              <a:t>14</a:t>
            </a:r>
            <a:r>
              <a:rPr lang="en-US" dirty="0" smtClean="0"/>
              <a:t> = 81.1</a:t>
            </a:r>
          </a:p>
          <a:p>
            <a:r>
              <a:rPr lang="en-US" dirty="0" smtClean="0"/>
              <a:t> using </a:t>
            </a:r>
            <a:r>
              <a:rPr lang="el-GR" dirty="0" smtClean="0"/>
              <a:t>λ</a:t>
            </a:r>
            <a:r>
              <a:rPr lang="en-US" dirty="0" smtClean="0"/>
              <a:t> </a:t>
            </a:r>
            <a:r>
              <a:rPr lang="en-US" baseline="30000" dirty="0" smtClean="0"/>
              <a:t>-1.5  </a:t>
            </a:r>
            <a:r>
              <a:rPr lang="en-US" dirty="0" smtClean="0"/>
              <a:t> ;</a:t>
            </a:r>
            <a:r>
              <a:rPr lang="el-GR" dirty="0" smtClean="0"/>
              <a:t>β</a:t>
            </a:r>
            <a:r>
              <a:rPr lang="en-US" baseline="-25000" dirty="0" smtClean="0"/>
              <a:t>14</a:t>
            </a:r>
            <a:r>
              <a:rPr lang="en-US" dirty="0" smtClean="0"/>
              <a:t> </a:t>
            </a:r>
            <a:r>
              <a:rPr lang="en-US" dirty="0" smtClean="0"/>
              <a:t>=13.9</a:t>
            </a:r>
          </a:p>
          <a:p>
            <a:r>
              <a:rPr lang="en-US" dirty="0" smtClean="0"/>
              <a:t> </a:t>
            </a:r>
            <a:r>
              <a:rPr lang="en-US" dirty="0" smtClean="0"/>
              <a:t>                                   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Group 2"/>
          <p:cNvGraphicFramePr>
            <a:graphicFrameLocks noGrp="1"/>
          </p:cNvGraphicFramePr>
          <p:nvPr/>
        </p:nvGraphicFramePr>
        <p:xfrm>
          <a:off x="1371600" y="1828800"/>
          <a:ext cx="6324600" cy="2592706"/>
        </p:xfrm>
        <a:graphic>
          <a:graphicData uri="http://schemas.openxmlformats.org/drawingml/2006/table">
            <a:tbl>
              <a:tblPr/>
              <a:tblGrid>
                <a:gridCol w="1570038"/>
                <a:gridCol w="1189037"/>
                <a:gridCol w="1187450"/>
                <a:gridCol w="1189038"/>
                <a:gridCol w="1189037"/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Channel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7.81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56.40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21.66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5880" name="Text Box 40"/>
          <p:cNvSpPr txBox="1">
            <a:spLocks noChangeArrowheads="1"/>
          </p:cNvSpPr>
          <p:nvPr/>
        </p:nvSpPr>
        <p:spPr bwMode="auto">
          <a:xfrm>
            <a:off x="2286000" y="990600"/>
            <a:ext cx="4543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0">
                <a:latin typeface="Symbol" pitchFamily="18" charset="2"/>
              </a:rPr>
              <a:t>b</a:t>
            </a:r>
            <a:r>
              <a:rPr lang="en-US" sz="2400" b="0" baseline="-25000"/>
              <a:t>i</a:t>
            </a:r>
            <a:r>
              <a:rPr lang="en-US" sz="2400" b="0">
                <a:latin typeface="Symbol" pitchFamily="18" charset="2"/>
              </a:rPr>
              <a:t>/ b</a:t>
            </a:r>
            <a:r>
              <a:rPr lang="en-US" sz="2400" b="0" baseline="-25000"/>
              <a:t>j</a:t>
            </a:r>
            <a:r>
              <a:rPr lang="en-US" sz="2400" b="0">
                <a:latin typeface="Symbol" pitchFamily="18" charset="2"/>
              </a:rPr>
              <a:t> </a:t>
            </a:r>
            <a:r>
              <a:rPr lang="en-US" sz="2400" b="0"/>
              <a:t>for Fine Dust</a:t>
            </a:r>
          </a:p>
        </p:txBody>
      </p:sp>
      <p:sp>
        <p:nvSpPr>
          <p:cNvPr id="35882" name="Text Box 42"/>
          <p:cNvSpPr txBox="1">
            <a:spLocks noChangeArrowheads="1"/>
          </p:cNvSpPr>
          <p:nvPr/>
        </p:nvSpPr>
        <p:spPr bwMode="auto">
          <a:xfrm>
            <a:off x="0" y="6564313"/>
            <a:ext cx="1301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0"/>
              <a:t>Dr. Kirk A. Fuller</a:t>
            </a:r>
          </a:p>
        </p:txBody>
      </p:sp>
      <p:sp>
        <p:nvSpPr>
          <p:cNvPr id="35883" name="Text Box 43"/>
          <p:cNvSpPr txBox="1">
            <a:spLocks noChangeArrowheads="1"/>
          </p:cNvSpPr>
          <p:nvPr/>
        </p:nvSpPr>
        <p:spPr bwMode="auto">
          <a:xfrm>
            <a:off x="6621463" y="6583363"/>
            <a:ext cx="25225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200" b="0"/>
              <a:t>University of Alabama in Huntsville</a:t>
            </a:r>
          </a:p>
        </p:txBody>
      </p:sp>
      <p:sp>
        <p:nvSpPr>
          <p:cNvPr id="35884" name="Text Box 44"/>
          <p:cNvSpPr txBox="1">
            <a:spLocks noChangeArrowheads="1"/>
          </p:cNvSpPr>
          <p:nvPr/>
        </p:nvSpPr>
        <p:spPr bwMode="auto">
          <a:xfrm>
            <a:off x="4070350" y="6583363"/>
            <a:ext cx="10033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0"/>
              <a:t>July 8,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Background on Target Atmospheres</a:t>
            </a:r>
          </a:p>
          <a:p>
            <a:r>
              <a:rPr lang="en-US" dirty="0" smtClean="0"/>
              <a:t>Comparison with ESA’s data base</a:t>
            </a:r>
          </a:p>
          <a:p>
            <a:r>
              <a:rPr lang="en-US" dirty="0" smtClean="0"/>
              <a:t>Comparison with FASCODE/MODTRAN</a:t>
            </a:r>
          </a:p>
          <a:p>
            <a:r>
              <a:rPr lang="en-US" dirty="0" smtClean="0"/>
              <a:t>Wavelength scaling</a:t>
            </a:r>
          </a:p>
          <a:p>
            <a:r>
              <a:rPr lang="en-US" dirty="0" smtClean="0"/>
              <a:t>Role in OSSEs</a:t>
            </a:r>
          </a:p>
          <a:p>
            <a:r>
              <a:rPr lang="en-US" dirty="0" smtClean="0"/>
              <a:t>Areas for enhancement</a:t>
            </a:r>
          </a:p>
          <a:p>
            <a:pPr lvl="1"/>
            <a:r>
              <a:rPr lang="en-US" dirty="0" smtClean="0"/>
              <a:t>Depolarization</a:t>
            </a:r>
          </a:p>
          <a:p>
            <a:pPr lvl="1"/>
            <a:r>
              <a:rPr lang="en-US" dirty="0" smtClean="0"/>
              <a:t>Solar background</a:t>
            </a:r>
          </a:p>
          <a:p>
            <a:pPr lvl="1"/>
            <a:r>
              <a:rPr lang="en-US" dirty="0" smtClean="0"/>
              <a:t>Multiple air-mass classifications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Group 2"/>
          <p:cNvGraphicFramePr>
            <a:graphicFrameLocks noGrp="1"/>
          </p:cNvGraphicFramePr>
          <p:nvPr/>
        </p:nvGraphicFramePr>
        <p:xfrm>
          <a:off x="1371600" y="1828800"/>
          <a:ext cx="6324600" cy="2592706"/>
        </p:xfrm>
        <a:graphic>
          <a:graphicData uri="http://schemas.openxmlformats.org/drawingml/2006/table">
            <a:tbl>
              <a:tblPr/>
              <a:tblGrid>
                <a:gridCol w="1570038"/>
                <a:gridCol w="1189037"/>
                <a:gridCol w="1187450"/>
                <a:gridCol w="1189038"/>
                <a:gridCol w="1189037"/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Channel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6904" name="Text Box 40"/>
          <p:cNvSpPr txBox="1">
            <a:spLocks noChangeArrowheads="1"/>
          </p:cNvSpPr>
          <p:nvPr/>
        </p:nvSpPr>
        <p:spPr bwMode="auto">
          <a:xfrm>
            <a:off x="2209800" y="1066800"/>
            <a:ext cx="487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0">
                <a:latin typeface="Symbol" pitchFamily="18" charset="2"/>
              </a:rPr>
              <a:t>b</a:t>
            </a:r>
            <a:r>
              <a:rPr lang="en-US" sz="2400" b="0" baseline="-25000"/>
              <a:t>i</a:t>
            </a:r>
            <a:r>
              <a:rPr lang="en-US" sz="2400" b="0">
                <a:latin typeface="Symbol" pitchFamily="18" charset="2"/>
              </a:rPr>
              <a:t>/ b</a:t>
            </a:r>
            <a:r>
              <a:rPr lang="en-US" sz="2400" b="0" baseline="-25000"/>
              <a:t>j</a:t>
            </a:r>
            <a:r>
              <a:rPr lang="en-US" sz="2400" b="0">
                <a:latin typeface="Symbol" pitchFamily="18" charset="2"/>
              </a:rPr>
              <a:t> </a:t>
            </a:r>
            <a:r>
              <a:rPr lang="en-US" sz="2400" b="0"/>
              <a:t>for Coarse Dust</a:t>
            </a:r>
          </a:p>
        </p:txBody>
      </p:sp>
      <p:sp>
        <p:nvSpPr>
          <p:cNvPr id="36906" name="Text Box 42"/>
          <p:cNvSpPr txBox="1">
            <a:spLocks noChangeArrowheads="1"/>
          </p:cNvSpPr>
          <p:nvPr/>
        </p:nvSpPr>
        <p:spPr bwMode="auto">
          <a:xfrm>
            <a:off x="0" y="6564313"/>
            <a:ext cx="1301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0"/>
              <a:t>Dr. Kirk A. Fuller</a:t>
            </a:r>
          </a:p>
        </p:txBody>
      </p:sp>
      <p:sp>
        <p:nvSpPr>
          <p:cNvPr id="36907" name="Text Box 43"/>
          <p:cNvSpPr txBox="1">
            <a:spLocks noChangeArrowheads="1"/>
          </p:cNvSpPr>
          <p:nvPr/>
        </p:nvSpPr>
        <p:spPr bwMode="auto">
          <a:xfrm>
            <a:off x="6621463" y="6583363"/>
            <a:ext cx="25225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200" b="0"/>
              <a:t>University of Alabama in Huntsville</a:t>
            </a:r>
          </a:p>
        </p:txBody>
      </p:sp>
      <p:sp>
        <p:nvSpPr>
          <p:cNvPr id="36908" name="Text Box 44"/>
          <p:cNvSpPr txBox="1">
            <a:spLocks noChangeArrowheads="1"/>
          </p:cNvSpPr>
          <p:nvPr/>
        </p:nvSpPr>
        <p:spPr bwMode="auto">
          <a:xfrm>
            <a:off x="4070350" y="6583363"/>
            <a:ext cx="10033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0"/>
              <a:t>July 8,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Group 2"/>
          <p:cNvGraphicFramePr>
            <a:graphicFrameLocks noGrp="1"/>
          </p:cNvGraphicFramePr>
          <p:nvPr/>
        </p:nvGraphicFramePr>
        <p:xfrm>
          <a:off x="1371600" y="1828800"/>
          <a:ext cx="6324600" cy="2592706"/>
        </p:xfrm>
        <a:graphic>
          <a:graphicData uri="http://schemas.openxmlformats.org/drawingml/2006/table">
            <a:tbl>
              <a:tblPr/>
              <a:tblGrid>
                <a:gridCol w="1570038"/>
                <a:gridCol w="1189037"/>
                <a:gridCol w="1187450"/>
                <a:gridCol w="1189038"/>
                <a:gridCol w="1189037"/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Channel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13.54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928" name="Text Box 40"/>
          <p:cNvSpPr txBox="1">
            <a:spLocks noChangeArrowheads="1"/>
          </p:cNvSpPr>
          <p:nvPr/>
        </p:nvSpPr>
        <p:spPr bwMode="auto">
          <a:xfrm>
            <a:off x="1981200" y="1143000"/>
            <a:ext cx="510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0">
                <a:latin typeface="Symbol" pitchFamily="18" charset="2"/>
              </a:rPr>
              <a:t>b</a:t>
            </a:r>
            <a:r>
              <a:rPr lang="en-US" sz="2400" b="0" baseline="-25000"/>
              <a:t>i</a:t>
            </a:r>
            <a:r>
              <a:rPr lang="en-US" sz="2400" b="0">
                <a:latin typeface="Symbol" pitchFamily="18" charset="2"/>
              </a:rPr>
              <a:t>/ b</a:t>
            </a:r>
            <a:r>
              <a:rPr lang="en-US" sz="2400" b="0" baseline="-25000"/>
              <a:t>j</a:t>
            </a:r>
            <a:r>
              <a:rPr lang="en-US" sz="2400" b="0">
                <a:latin typeface="Symbol" pitchFamily="18" charset="2"/>
              </a:rPr>
              <a:t> </a:t>
            </a:r>
            <a:r>
              <a:rPr lang="en-US" sz="2400" b="0"/>
              <a:t>for Bimodal Dust</a:t>
            </a:r>
          </a:p>
        </p:txBody>
      </p:sp>
      <p:sp>
        <p:nvSpPr>
          <p:cNvPr id="37930" name="Text Box 42"/>
          <p:cNvSpPr txBox="1">
            <a:spLocks noChangeArrowheads="1"/>
          </p:cNvSpPr>
          <p:nvPr/>
        </p:nvSpPr>
        <p:spPr bwMode="auto">
          <a:xfrm>
            <a:off x="0" y="6564313"/>
            <a:ext cx="1301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0"/>
              <a:t>Dr. Kirk A. Fuller</a:t>
            </a:r>
          </a:p>
        </p:txBody>
      </p:sp>
      <p:sp>
        <p:nvSpPr>
          <p:cNvPr id="37931" name="Text Box 43"/>
          <p:cNvSpPr txBox="1">
            <a:spLocks noChangeArrowheads="1"/>
          </p:cNvSpPr>
          <p:nvPr/>
        </p:nvSpPr>
        <p:spPr bwMode="auto">
          <a:xfrm>
            <a:off x="6621463" y="6583363"/>
            <a:ext cx="25225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200" b="0"/>
              <a:t>University of Alabama in Huntsville</a:t>
            </a:r>
          </a:p>
        </p:txBody>
      </p:sp>
      <p:sp>
        <p:nvSpPr>
          <p:cNvPr id="37932" name="Text Box 44"/>
          <p:cNvSpPr txBox="1">
            <a:spLocks noChangeArrowheads="1"/>
          </p:cNvSpPr>
          <p:nvPr/>
        </p:nvSpPr>
        <p:spPr bwMode="auto">
          <a:xfrm>
            <a:off x="4070350" y="6583363"/>
            <a:ext cx="10033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0"/>
              <a:t>July 8,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Group 2"/>
          <p:cNvGraphicFramePr>
            <a:graphicFrameLocks noGrp="1"/>
          </p:cNvGraphicFramePr>
          <p:nvPr/>
        </p:nvGraphicFramePr>
        <p:xfrm>
          <a:off x="1371600" y="1828800"/>
          <a:ext cx="6324600" cy="2592706"/>
        </p:xfrm>
        <a:graphic>
          <a:graphicData uri="http://schemas.openxmlformats.org/drawingml/2006/table">
            <a:tbl>
              <a:tblPr/>
              <a:tblGrid>
                <a:gridCol w="1570038"/>
                <a:gridCol w="1189037"/>
                <a:gridCol w="1187450"/>
                <a:gridCol w="1189038"/>
                <a:gridCol w="1189037"/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Channel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42.23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18.91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2024" name="Text Box 40"/>
          <p:cNvSpPr txBox="1">
            <a:spLocks noChangeArrowheads="1"/>
          </p:cNvSpPr>
          <p:nvPr/>
        </p:nvSpPr>
        <p:spPr bwMode="auto">
          <a:xfrm>
            <a:off x="2286000" y="990600"/>
            <a:ext cx="4543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0">
                <a:latin typeface="Symbol" pitchFamily="18" charset="2"/>
              </a:rPr>
              <a:t>b</a:t>
            </a:r>
            <a:r>
              <a:rPr lang="en-US" sz="2400" b="0" baseline="-25000"/>
              <a:t>i</a:t>
            </a:r>
            <a:r>
              <a:rPr lang="en-US" sz="2400" b="0">
                <a:latin typeface="Symbol" pitchFamily="18" charset="2"/>
              </a:rPr>
              <a:t>/ b</a:t>
            </a:r>
            <a:r>
              <a:rPr lang="en-US" sz="2400" b="0" baseline="-25000"/>
              <a:t>j</a:t>
            </a:r>
            <a:r>
              <a:rPr lang="en-US" sz="2400" b="0">
                <a:latin typeface="Symbol" pitchFamily="18" charset="2"/>
              </a:rPr>
              <a:t> </a:t>
            </a:r>
            <a:r>
              <a:rPr lang="en-US" sz="2400" b="0"/>
              <a:t>for Fine Polluted Dust</a:t>
            </a:r>
          </a:p>
        </p:txBody>
      </p:sp>
      <p:sp>
        <p:nvSpPr>
          <p:cNvPr id="42027" name="Text Box 43"/>
          <p:cNvSpPr txBox="1">
            <a:spLocks noChangeArrowheads="1"/>
          </p:cNvSpPr>
          <p:nvPr/>
        </p:nvSpPr>
        <p:spPr bwMode="auto">
          <a:xfrm>
            <a:off x="0" y="6564313"/>
            <a:ext cx="1301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0"/>
              <a:t>Dr. Kirk A. Fuller</a:t>
            </a:r>
          </a:p>
        </p:txBody>
      </p:sp>
      <p:sp>
        <p:nvSpPr>
          <p:cNvPr id="42028" name="Text Box 44"/>
          <p:cNvSpPr txBox="1">
            <a:spLocks noChangeArrowheads="1"/>
          </p:cNvSpPr>
          <p:nvPr/>
        </p:nvSpPr>
        <p:spPr bwMode="auto">
          <a:xfrm>
            <a:off x="6621463" y="6583363"/>
            <a:ext cx="25225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200" b="0"/>
              <a:t>University of Alabama in Huntsville</a:t>
            </a:r>
          </a:p>
        </p:txBody>
      </p:sp>
      <p:sp>
        <p:nvSpPr>
          <p:cNvPr id="42029" name="Text Box 45"/>
          <p:cNvSpPr txBox="1">
            <a:spLocks noChangeArrowheads="1"/>
          </p:cNvSpPr>
          <p:nvPr/>
        </p:nvSpPr>
        <p:spPr bwMode="auto">
          <a:xfrm>
            <a:off x="4070350" y="6583363"/>
            <a:ext cx="10033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0"/>
              <a:t>July 8,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0" name="Group 2"/>
          <p:cNvGraphicFramePr>
            <a:graphicFrameLocks noGrp="1"/>
          </p:cNvGraphicFramePr>
          <p:nvPr/>
        </p:nvGraphicFramePr>
        <p:xfrm>
          <a:off x="1371600" y="1828800"/>
          <a:ext cx="6324600" cy="2592706"/>
        </p:xfrm>
        <a:graphic>
          <a:graphicData uri="http://schemas.openxmlformats.org/drawingml/2006/table">
            <a:tbl>
              <a:tblPr/>
              <a:tblGrid>
                <a:gridCol w="1570038"/>
                <a:gridCol w="1189037"/>
                <a:gridCol w="1187450"/>
                <a:gridCol w="1189038"/>
                <a:gridCol w="1189037"/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Channel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3048" name="Text Box 40"/>
          <p:cNvSpPr txBox="1">
            <a:spLocks noChangeArrowheads="1"/>
          </p:cNvSpPr>
          <p:nvPr/>
        </p:nvSpPr>
        <p:spPr bwMode="auto">
          <a:xfrm>
            <a:off x="2209800" y="1066800"/>
            <a:ext cx="487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0">
                <a:latin typeface="Symbol" pitchFamily="18" charset="2"/>
              </a:rPr>
              <a:t>b</a:t>
            </a:r>
            <a:r>
              <a:rPr lang="en-US" sz="2400" b="0" baseline="-25000"/>
              <a:t>i</a:t>
            </a:r>
            <a:r>
              <a:rPr lang="en-US" sz="2400" b="0">
                <a:latin typeface="Symbol" pitchFamily="18" charset="2"/>
              </a:rPr>
              <a:t>/ b</a:t>
            </a:r>
            <a:r>
              <a:rPr lang="en-US" sz="2400" b="0" baseline="-25000"/>
              <a:t>j</a:t>
            </a:r>
            <a:r>
              <a:rPr lang="en-US" sz="2400" b="0">
                <a:latin typeface="Symbol" pitchFamily="18" charset="2"/>
              </a:rPr>
              <a:t> </a:t>
            </a:r>
            <a:r>
              <a:rPr lang="en-US" sz="2400" b="0"/>
              <a:t>for Coarse Polluted Dust</a:t>
            </a:r>
          </a:p>
        </p:txBody>
      </p:sp>
      <p:sp>
        <p:nvSpPr>
          <p:cNvPr id="43050" name="Text Box 42"/>
          <p:cNvSpPr txBox="1">
            <a:spLocks noChangeArrowheads="1"/>
          </p:cNvSpPr>
          <p:nvPr/>
        </p:nvSpPr>
        <p:spPr bwMode="auto">
          <a:xfrm>
            <a:off x="0" y="6564313"/>
            <a:ext cx="1301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0"/>
              <a:t>Dr. Kirk A. Fuller</a:t>
            </a:r>
          </a:p>
        </p:txBody>
      </p:sp>
      <p:sp>
        <p:nvSpPr>
          <p:cNvPr id="43051" name="Text Box 43"/>
          <p:cNvSpPr txBox="1">
            <a:spLocks noChangeArrowheads="1"/>
          </p:cNvSpPr>
          <p:nvPr/>
        </p:nvSpPr>
        <p:spPr bwMode="auto">
          <a:xfrm>
            <a:off x="6621463" y="6583363"/>
            <a:ext cx="25225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200" b="0"/>
              <a:t>University of Alabama in Huntsville</a:t>
            </a:r>
          </a:p>
        </p:txBody>
      </p:sp>
      <p:sp>
        <p:nvSpPr>
          <p:cNvPr id="43052" name="Text Box 44"/>
          <p:cNvSpPr txBox="1">
            <a:spLocks noChangeArrowheads="1"/>
          </p:cNvSpPr>
          <p:nvPr/>
        </p:nvSpPr>
        <p:spPr bwMode="auto">
          <a:xfrm>
            <a:off x="4070350" y="6583363"/>
            <a:ext cx="10033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0"/>
              <a:t>July 8,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Group 2"/>
          <p:cNvGraphicFramePr>
            <a:graphicFrameLocks noGrp="1"/>
          </p:cNvGraphicFramePr>
          <p:nvPr/>
        </p:nvGraphicFramePr>
        <p:xfrm>
          <a:off x="1371600" y="1828800"/>
          <a:ext cx="6324600" cy="2592706"/>
        </p:xfrm>
        <a:graphic>
          <a:graphicData uri="http://schemas.openxmlformats.org/drawingml/2006/table">
            <a:tbl>
              <a:tblPr/>
              <a:tblGrid>
                <a:gridCol w="1570038"/>
                <a:gridCol w="1189037"/>
                <a:gridCol w="1187450"/>
                <a:gridCol w="1189038"/>
                <a:gridCol w="1189037"/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Channel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6.59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21.84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4072" name="Text Box 40"/>
          <p:cNvSpPr txBox="1">
            <a:spLocks noChangeArrowheads="1"/>
          </p:cNvSpPr>
          <p:nvPr/>
        </p:nvSpPr>
        <p:spPr bwMode="auto">
          <a:xfrm>
            <a:off x="1981200" y="1143000"/>
            <a:ext cx="510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0">
                <a:latin typeface="Symbol" pitchFamily="18" charset="2"/>
              </a:rPr>
              <a:t>b</a:t>
            </a:r>
            <a:r>
              <a:rPr lang="en-US" sz="2400" b="0" baseline="-25000"/>
              <a:t>i</a:t>
            </a:r>
            <a:r>
              <a:rPr lang="en-US" sz="2400" b="0">
                <a:latin typeface="Symbol" pitchFamily="18" charset="2"/>
              </a:rPr>
              <a:t>/ b</a:t>
            </a:r>
            <a:r>
              <a:rPr lang="en-US" sz="2400" b="0" baseline="-25000"/>
              <a:t>j</a:t>
            </a:r>
            <a:r>
              <a:rPr lang="en-US" sz="2400" b="0">
                <a:latin typeface="Symbol" pitchFamily="18" charset="2"/>
              </a:rPr>
              <a:t> </a:t>
            </a:r>
            <a:r>
              <a:rPr lang="en-US" sz="2400" b="0"/>
              <a:t>for Bimodal Polluted Dust</a:t>
            </a:r>
          </a:p>
        </p:txBody>
      </p:sp>
      <p:sp>
        <p:nvSpPr>
          <p:cNvPr id="44074" name="Text Box 42"/>
          <p:cNvSpPr txBox="1">
            <a:spLocks noChangeArrowheads="1"/>
          </p:cNvSpPr>
          <p:nvPr/>
        </p:nvSpPr>
        <p:spPr bwMode="auto">
          <a:xfrm>
            <a:off x="0" y="6564313"/>
            <a:ext cx="1301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0"/>
              <a:t>Dr. Kirk A. Fuller</a:t>
            </a:r>
          </a:p>
        </p:txBody>
      </p:sp>
      <p:sp>
        <p:nvSpPr>
          <p:cNvPr id="44075" name="Text Box 43"/>
          <p:cNvSpPr txBox="1">
            <a:spLocks noChangeArrowheads="1"/>
          </p:cNvSpPr>
          <p:nvPr/>
        </p:nvSpPr>
        <p:spPr bwMode="auto">
          <a:xfrm>
            <a:off x="6621463" y="6583363"/>
            <a:ext cx="25225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200" b="0"/>
              <a:t>University of Alabama in Huntsville</a:t>
            </a:r>
          </a:p>
        </p:txBody>
      </p:sp>
      <p:sp>
        <p:nvSpPr>
          <p:cNvPr id="44076" name="Text Box 44"/>
          <p:cNvSpPr txBox="1">
            <a:spLocks noChangeArrowheads="1"/>
          </p:cNvSpPr>
          <p:nvPr/>
        </p:nvSpPr>
        <p:spPr bwMode="auto">
          <a:xfrm>
            <a:off x="4070350" y="6583363"/>
            <a:ext cx="10033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0"/>
              <a:t>July 8,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30" name="Group 2"/>
          <p:cNvGraphicFramePr>
            <a:graphicFrameLocks noGrp="1"/>
          </p:cNvGraphicFramePr>
          <p:nvPr/>
        </p:nvGraphicFramePr>
        <p:xfrm>
          <a:off x="1371600" y="1828800"/>
          <a:ext cx="6324600" cy="2592706"/>
        </p:xfrm>
        <a:graphic>
          <a:graphicData uri="http://schemas.openxmlformats.org/drawingml/2006/table">
            <a:tbl>
              <a:tblPr/>
              <a:tblGrid>
                <a:gridCol w="1570038"/>
                <a:gridCol w="1189037"/>
                <a:gridCol w="1187450"/>
                <a:gridCol w="1189038"/>
                <a:gridCol w="1189037"/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Channel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42.71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18.87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8168" name="Text Box 40"/>
          <p:cNvSpPr txBox="1">
            <a:spLocks noChangeArrowheads="1"/>
          </p:cNvSpPr>
          <p:nvPr/>
        </p:nvSpPr>
        <p:spPr bwMode="auto">
          <a:xfrm>
            <a:off x="2286000" y="990600"/>
            <a:ext cx="4543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0">
                <a:latin typeface="Symbol" pitchFamily="18" charset="2"/>
              </a:rPr>
              <a:t>b</a:t>
            </a:r>
            <a:r>
              <a:rPr lang="en-US" sz="2400" b="0" baseline="-25000"/>
              <a:t>i</a:t>
            </a:r>
            <a:r>
              <a:rPr lang="en-US" sz="2400" b="0">
                <a:latin typeface="Symbol" pitchFamily="18" charset="2"/>
              </a:rPr>
              <a:t>/ b</a:t>
            </a:r>
            <a:r>
              <a:rPr lang="en-US" sz="2400" b="0" baseline="-25000"/>
              <a:t>j</a:t>
            </a:r>
            <a:r>
              <a:rPr lang="en-US" sz="2400" b="0">
                <a:latin typeface="Symbol" pitchFamily="18" charset="2"/>
              </a:rPr>
              <a:t> </a:t>
            </a:r>
            <a:r>
              <a:rPr lang="en-US" sz="2400" b="0"/>
              <a:t>for Fine Clean Marine</a:t>
            </a:r>
          </a:p>
        </p:txBody>
      </p:sp>
      <p:sp>
        <p:nvSpPr>
          <p:cNvPr id="48170" name="Text Box 42"/>
          <p:cNvSpPr txBox="1">
            <a:spLocks noChangeArrowheads="1"/>
          </p:cNvSpPr>
          <p:nvPr/>
        </p:nvSpPr>
        <p:spPr bwMode="auto">
          <a:xfrm>
            <a:off x="0" y="6564313"/>
            <a:ext cx="1301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0"/>
              <a:t>Dr. Kirk A. Fuller</a:t>
            </a:r>
          </a:p>
        </p:txBody>
      </p:sp>
      <p:sp>
        <p:nvSpPr>
          <p:cNvPr id="48171" name="Text Box 43"/>
          <p:cNvSpPr txBox="1">
            <a:spLocks noChangeArrowheads="1"/>
          </p:cNvSpPr>
          <p:nvPr/>
        </p:nvSpPr>
        <p:spPr bwMode="auto">
          <a:xfrm>
            <a:off x="6621463" y="6583363"/>
            <a:ext cx="25225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200" b="0"/>
              <a:t>University of Alabama in Huntsville</a:t>
            </a:r>
          </a:p>
        </p:txBody>
      </p:sp>
      <p:sp>
        <p:nvSpPr>
          <p:cNvPr id="48172" name="Text Box 44"/>
          <p:cNvSpPr txBox="1">
            <a:spLocks noChangeArrowheads="1"/>
          </p:cNvSpPr>
          <p:nvPr/>
        </p:nvSpPr>
        <p:spPr bwMode="auto">
          <a:xfrm>
            <a:off x="4070350" y="6583363"/>
            <a:ext cx="10033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0"/>
              <a:t>July 8,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Group 2"/>
          <p:cNvGraphicFramePr>
            <a:graphicFrameLocks noGrp="1"/>
          </p:cNvGraphicFramePr>
          <p:nvPr/>
        </p:nvGraphicFramePr>
        <p:xfrm>
          <a:off x="1371600" y="1828800"/>
          <a:ext cx="6324600" cy="2592706"/>
        </p:xfrm>
        <a:graphic>
          <a:graphicData uri="http://schemas.openxmlformats.org/drawingml/2006/table">
            <a:tbl>
              <a:tblPr/>
              <a:tblGrid>
                <a:gridCol w="1570038"/>
                <a:gridCol w="1189037"/>
                <a:gridCol w="1187450"/>
                <a:gridCol w="1189038"/>
                <a:gridCol w="1189037"/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Channel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5.81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5.53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9192" name="Text Box 40"/>
          <p:cNvSpPr txBox="1">
            <a:spLocks noChangeArrowheads="1"/>
          </p:cNvSpPr>
          <p:nvPr/>
        </p:nvSpPr>
        <p:spPr bwMode="auto">
          <a:xfrm>
            <a:off x="2209800" y="1066800"/>
            <a:ext cx="487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0">
                <a:latin typeface="Symbol" pitchFamily="18" charset="2"/>
              </a:rPr>
              <a:t>b</a:t>
            </a:r>
            <a:r>
              <a:rPr lang="en-US" sz="2400" b="0" baseline="-25000"/>
              <a:t>i</a:t>
            </a:r>
            <a:r>
              <a:rPr lang="en-US" sz="2400" b="0">
                <a:latin typeface="Symbol" pitchFamily="18" charset="2"/>
              </a:rPr>
              <a:t>/ b</a:t>
            </a:r>
            <a:r>
              <a:rPr lang="en-US" sz="2400" b="0" baseline="-25000"/>
              <a:t>j</a:t>
            </a:r>
            <a:r>
              <a:rPr lang="en-US" sz="2400" b="0">
                <a:latin typeface="Symbol" pitchFamily="18" charset="2"/>
              </a:rPr>
              <a:t> </a:t>
            </a:r>
            <a:r>
              <a:rPr lang="en-US" sz="2400" b="0"/>
              <a:t>for Coarse Clean Marine</a:t>
            </a:r>
          </a:p>
        </p:txBody>
      </p:sp>
      <p:sp>
        <p:nvSpPr>
          <p:cNvPr id="49194" name="Text Box 42"/>
          <p:cNvSpPr txBox="1">
            <a:spLocks noChangeArrowheads="1"/>
          </p:cNvSpPr>
          <p:nvPr/>
        </p:nvSpPr>
        <p:spPr bwMode="auto">
          <a:xfrm>
            <a:off x="0" y="6564313"/>
            <a:ext cx="1301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0"/>
              <a:t>Dr. Kirk A. Fuller</a:t>
            </a:r>
          </a:p>
        </p:txBody>
      </p:sp>
      <p:sp>
        <p:nvSpPr>
          <p:cNvPr id="49195" name="Text Box 43"/>
          <p:cNvSpPr txBox="1">
            <a:spLocks noChangeArrowheads="1"/>
          </p:cNvSpPr>
          <p:nvPr/>
        </p:nvSpPr>
        <p:spPr bwMode="auto">
          <a:xfrm>
            <a:off x="6621463" y="6583363"/>
            <a:ext cx="25225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200" b="0"/>
              <a:t>University of Alabama in Huntsville</a:t>
            </a:r>
          </a:p>
        </p:txBody>
      </p:sp>
      <p:sp>
        <p:nvSpPr>
          <p:cNvPr id="49196" name="Text Box 44"/>
          <p:cNvSpPr txBox="1">
            <a:spLocks noChangeArrowheads="1"/>
          </p:cNvSpPr>
          <p:nvPr/>
        </p:nvSpPr>
        <p:spPr bwMode="auto">
          <a:xfrm>
            <a:off x="4070350" y="6583363"/>
            <a:ext cx="10033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0"/>
              <a:t>July 8,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8" name="Group 2"/>
          <p:cNvGraphicFramePr>
            <a:graphicFrameLocks noGrp="1"/>
          </p:cNvGraphicFramePr>
          <p:nvPr/>
        </p:nvGraphicFramePr>
        <p:xfrm>
          <a:off x="1371600" y="1828800"/>
          <a:ext cx="6324600" cy="2592706"/>
        </p:xfrm>
        <a:graphic>
          <a:graphicData uri="http://schemas.openxmlformats.org/drawingml/2006/table">
            <a:tbl>
              <a:tblPr/>
              <a:tblGrid>
                <a:gridCol w="1570038"/>
                <a:gridCol w="1189037"/>
                <a:gridCol w="1187450"/>
                <a:gridCol w="1189038"/>
                <a:gridCol w="1189037"/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Channel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5.81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0216" name="Text Box 40"/>
          <p:cNvSpPr txBox="1">
            <a:spLocks noChangeArrowheads="1"/>
          </p:cNvSpPr>
          <p:nvPr/>
        </p:nvSpPr>
        <p:spPr bwMode="auto">
          <a:xfrm>
            <a:off x="1981200" y="1143000"/>
            <a:ext cx="510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0">
                <a:latin typeface="Symbol" pitchFamily="18" charset="2"/>
              </a:rPr>
              <a:t>b</a:t>
            </a:r>
            <a:r>
              <a:rPr lang="en-US" sz="2400" b="0" baseline="-25000"/>
              <a:t>i</a:t>
            </a:r>
            <a:r>
              <a:rPr lang="en-US" sz="2400" b="0">
                <a:latin typeface="Symbol" pitchFamily="18" charset="2"/>
              </a:rPr>
              <a:t>/ b</a:t>
            </a:r>
            <a:r>
              <a:rPr lang="en-US" sz="2400" b="0" baseline="-25000"/>
              <a:t>j</a:t>
            </a:r>
            <a:r>
              <a:rPr lang="en-US" sz="2400" b="0">
                <a:latin typeface="Symbol" pitchFamily="18" charset="2"/>
              </a:rPr>
              <a:t> </a:t>
            </a:r>
            <a:r>
              <a:rPr lang="en-US" sz="2400" b="0"/>
              <a:t>for Bimodal Clean Marine</a:t>
            </a:r>
          </a:p>
        </p:txBody>
      </p:sp>
      <p:sp>
        <p:nvSpPr>
          <p:cNvPr id="50219" name="Text Box 43"/>
          <p:cNvSpPr txBox="1">
            <a:spLocks noChangeArrowheads="1"/>
          </p:cNvSpPr>
          <p:nvPr/>
        </p:nvSpPr>
        <p:spPr bwMode="auto">
          <a:xfrm>
            <a:off x="0" y="6564313"/>
            <a:ext cx="1301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0"/>
              <a:t>Dr. Kirk A. Fuller</a:t>
            </a:r>
          </a:p>
        </p:txBody>
      </p:sp>
      <p:sp>
        <p:nvSpPr>
          <p:cNvPr id="50220" name="Text Box 44"/>
          <p:cNvSpPr txBox="1">
            <a:spLocks noChangeArrowheads="1"/>
          </p:cNvSpPr>
          <p:nvPr/>
        </p:nvSpPr>
        <p:spPr bwMode="auto">
          <a:xfrm>
            <a:off x="6621463" y="6583363"/>
            <a:ext cx="25225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200" b="0"/>
              <a:t>University of Alabama in Huntsville</a:t>
            </a:r>
          </a:p>
        </p:txBody>
      </p:sp>
      <p:sp>
        <p:nvSpPr>
          <p:cNvPr id="50221" name="Text Box 45"/>
          <p:cNvSpPr txBox="1">
            <a:spLocks noChangeArrowheads="1"/>
          </p:cNvSpPr>
          <p:nvPr/>
        </p:nvSpPr>
        <p:spPr bwMode="auto">
          <a:xfrm>
            <a:off x="4070350" y="6583363"/>
            <a:ext cx="10033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0"/>
              <a:t>July 8,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Group 2"/>
          <p:cNvGraphicFramePr>
            <a:graphicFrameLocks noGrp="1"/>
          </p:cNvGraphicFramePr>
          <p:nvPr/>
        </p:nvGraphicFramePr>
        <p:xfrm>
          <a:off x="1371600" y="1828800"/>
          <a:ext cx="6324600" cy="2592706"/>
        </p:xfrm>
        <a:graphic>
          <a:graphicData uri="http://schemas.openxmlformats.org/drawingml/2006/table">
            <a:tbl>
              <a:tblPr/>
              <a:tblGrid>
                <a:gridCol w="1570038"/>
                <a:gridCol w="1189037"/>
                <a:gridCol w="1187450"/>
                <a:gridCol w="1189038"/>
                <a:gridCol w="1189037"/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Channel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38.74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17.50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3.89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568" name="Text Box 40"/>
          <p:cNvSpPr txBox="1">
            <a:spLocks noChangeArrowheads="1"/>
          </p:cNvSpPr>
          <p:nvPr/>
        </p:nvSpPr>
        <p:spPr bwMode="auto">
          <a:xfrm>
            <a:off x="2286000" y="990600"/>
            <a:ext cx="4543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2400" b="0">
                <a:latin typeface="Symbol" pitchFamily="18" charset="2"/>
              </a:rPr>
              <a:t>b</a:t>
            </a:r>
            <a:r>
              <a:rPr lang="en-US" sz="2400" b="0" baseline="-25000"/>
              <a:t>i</a:t>
            </a:r>
            <a:r>
              <a:rPr lang="en-US" sz="2400" b="0">
                <a:latin typeface="Symbol" pitchFamily="18" charset="2"/>
              </a:rPr>
              <a:t>/ b</a:t>
            </a:r>
            <a:r>
              <a:rPr lang="en-US" sz="2400" b="0" baseline="-25000"/>
              <a:t>j</a:t>
            </a:r>
            <a:r>
              <a:rPr lang="en-US" sz="2400" b="0">
                <a:latin typeface="Symbol" pitchFamily="18" charset="2"/>
              </a:rPr>
              <a:t> </a:t>
            </a:r>
            <a:r>
              <a:rPr lang="en-US" sz="2400" b="0"/>
              <a:t>for Fine Clean Continental</a:t>
            </a:r>
          </a:p>
        </p:txBody>
      </p:sp>
      <p:sp>
        <p:nvSpPr>
          <p:cNvPr id="22570" name="Text Box 42"/>
          <p:cNvSpPr txBox="1">
            <a:spLocks noChangeArrowheads="1"/>
          </p:cNvSpPr>
          <p:nvPr/>
        </p:nvSpPr>
        <p:spPr bwMode="auto">
          <a:xfrm>
            <a:off x="0" y="6564313"/>
            <a:ext cx="1301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0"/>
              <a:t>Dr. Kirk A. Fuller</a:t>
            </a:r>
          </a:p>
        </p:txBody>
      </p:sp>
      <p:sp>
        <p:nvSpPr>
          <p:cNvPr id="22571" name="Text Box 43"/>
          <p:cNvSpPr txBox="1">
            <a:spLocks noChangeArrowheads="1"/>
          </p:cNvSpPr>
          <p:nvPr/>
        </p:nvSpPr>
        <p:spPr bwMode="auto">
          <a:xfrm>
            <a:off x="6621463" y="6583363"/>
            <a:ext cx="25225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200" b="0"/>
              <a:t>University of Alabama in Huntsville</a:t>
            </a:r>
          </a:p>
        </p:txBody>
      </p:sp>
      <p:sp>
        <p:nvSpPr>
          <p:cNvPr id="22572" name="Text Box 44"/>
          <p:cNvSpPr txBox="1">
            <a:spLocks noChangeArrowheads="1"/>
          </p:cNvSpPr>
          <p:nvPr/>
        </p:nvSpPr>
        <p:spPr bwMode="auto">
          <a:xfrm>
            <a:off x="4070350" y="6583363"/>
            <a:ext cx="10033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0"/>
              <a:t>July 8,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Group 2"/>
          <p:cNvGraphicFramePr>
            <a:graphicFrameLocks noGrp="1"/>
          </p:cNvGraphicFramePr>
          <p:nvPr/>
        </p:nvGraphicFramePr>
        <p:xfrm>
          <a:off x="1371600" y="1828800"/>
          <a:ext cx="6324600" cy="2592706"/>
        </p:xfrm>
        <a:graphic>
          <a:graphicData uri="http://schemas.openxmlformats.org/drawingml/2006/table">
            <a:tbl>
              <a:tblPr/>
              <a:tblGrid>
                <a:gridCol w="1570038"/>
                <a:gridCol w="1189037"/>
                <a:gridCol w="1187450"/>
                <a:gridCol w="1189038"/>
                <a:gridCol w="1189037"/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Channel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3592" name="Text Box 40"/>
          <p:cNvSpPr txBox="1">
            <a:spLocks noChangeArrowheads="1"/>
          </p:cNvSpPr>
          <p:nvPr/>
        </p:nvSpPr>
        <p:spPr bwMode="auto">
          <a:xfrm>
            <a:off x="2209800" y="1066800"/>
            <a:ext cx="487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2400" b="0">
                <a:latin typeface="Symbol" pitchFamily="18" charset="2"/>
              </a:rPr>
              <a:t>b</a:t>
            </a:r>
            <a:r>
              <a:rPr lang="en-US" sz="2400" b="0" baseline="-25000"/>
              <a:t>i</a:t>
            </a:r>
            <a:r>
              <a:rPr lang="en-US" sz="2400" b="0">
                <a:latin typeface="Symbol" pitchFamily="18" charset="2"/>
              </a:rPr>
              <a:t>/ b</a:t>
            </a:r>
            <a:r>
              <a:rPr lang="en-US" sz="2400" b="0" baseline="-25000"/>
              <a:t>j</a:t>
            </a:r>
            <a:r>
              <a:rPr lang="en-US" sz="2400" b="0">
                <a:latin typeface="Symbol" pitchFamily="18" charset="2"/>
              </a:rPr>
              <a:t> </a:t>
            </a:r>
            <a:r>
              <a:rPr lang="en-US" sz="2400" b="0"/>
              <a:t>for Coarse Clean Continental</a:t>
            </a:r>
          </a:p>
        </p:txBody>
      </p:sp>
      <p:sp>
        <p:nvSpPr>
          <p:cNvPr id="23594" name="Text Box 42"/>
          <p:cNvSpPr txBox="1">
            <a:spLocks noChangeArrowheads="1"/>
          </p:cNvSpPr>
          <p:nvPr/>
        </p:nvSpPr>
        <p:spPr bwMode="auto">
          <a:xfrm>
            <a:off x="0" y="6564313"/>
            <a:ext cx="1301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0"/>
              <a:t>Dr. Kirk A. Fuller</a:t>
            </a:r>
          </a:p>
        </p:txBody>
      </p:sp>
      <p:sp>
        <p:nvSpPr>
          <p:cNvPr id="23595" name="Text Box 43"/>
          <p:cNvSpPr txBox="1">
            <a:spLocks noChangeArrowheads="1"/>
          </p:cNvSpPr>
          <p:nvPr/>
        </p:nvSpPr>
        <p:spPr bwMode="auto">
          <a:xfrm>
            <a:off x="6621463" y="6583363"/>
            <a:ext cx="25225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200" b="0"/>
              <a:t>University of Alabama in Huntsville</a:t>
            </a:r>
          </a:p>
        </p:txBody>
      </p:sp>
      <p:sp>
        <p:nvSpPr>
          <p:cNvPr id="23596" name="Text Box 44"/>
          <p:cNvSpPr txBox="1">
            <a:spLocks noChangeArrowheads="1"/>
          </p:cNvSpPr>
          <p:nvPr/>
        </p:nvSpPr>
        <p:spPr bwMode="auto">
          <a:xfrm>
            <a:off x="4070350" y="6583363"/>
            <a:ext cx="10033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0"/>
              <a:t>July 8,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Background on Target Atmospheres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Developed in </a:t>
            </a:r>
            <a:r>
              <a:rPr lang="en-US" dirty="0" smtClean="0"/>
              <a:t>1997 </a:t>
            </a:r>
            <a:r>
              <a:rPr lang="en-US" dirty="0" smtClean="0"/>
              <a:t>for use in trade studies and </a:t>
            </a:r>
            <a:r>
              <a:rPr lang="en-US" dirty="0" smtClean="0"/>
              <a:t>comparisons of </a:t>
            </a:r>
            <a:r>
              <a:rPr lang="en-US" dirty="0" smtClean="0"/>
              <a:t>DWLs operating at differing </a:t>
            </a:r>
            <a:r>
              <a:rPr lang="en-US" dirty="0" smtClean="0"/>
              <a:t>wavelengths.</a:t>
            </a:r>
            <a:endParaRPr lang="en-US" dirty="0" smtClean="0"/>
          </a:p>
          <a:p>
            <a:r>
              <a:rPr lang="en-US" dirty="0" smtClean="0"/>
              <a:t>Co-authored by Emmitt, </a:t>
            </a:r>
            <a:r>
              <a:rPr lang="en-US" dirty="0" err="1"/>
              <a:t>S</a:t>
            </a:r>
            <a:r>
              <a:rPr lang="en-US" dirty="0" err="1" smtClean="0"/>
              <a:t>pinhirne</a:t>
            </a:r>
            <a:r>
              <a:rPr lang="en-US" dirty="0" smtClean="0"/>
              <a:t>, </a:t>
            </a:r>
            <a:r>
              <a:rPr lang="en-US" dirty="0" err="1"/>
              <a:t>M</a:t>
            </a:r>
            <a:r>
              <a:rPr lang="en-US" dirty="0" err="1" smtClean="0"/>
              <a:t>enzies</a:t>
            </a:r>
            <a:r>
              <a:rPr lang="en-US" dirty="0" smtClean="0"/>
              <a:t>, Winker and </a:t>
            </a:r>
            <a:r>
              <a:rPr lang="en-US" dirty="0" err="1" smtClean="0"/>
              <a:t>Bowdle</a:t>
            </a:r>
            <a:r>
              <a:rPr lang="en-US" dirty="0" smtClean="0"/>
              <a:t> </a:t>
            </a:r>
          </a:p>
          <a:p>
            <a:r>
              <a:rPr lang="en-US" dirty="0" smtClean="0"/>
              <a:t>Published on </a:t>
            </a:r>
            <a:r>
              <a:rPr lang="en-US" dirty="0" smtClean="0">
                <a:hlinkClick r:id="rId2"/>
              </a:rPr>
              <a:t>www.swa.com</a:t>
            </a:r>
            <a:endParaRPr lang="en-US" dirty="0" smtClean="0"/>
          </a:p>
          <a:p>
            <a:r>
              <a:rPr lang="en-US" dirty="0" smtClean="0"/>
              <a:t>Underwent several revisions as new data with 2 um, 1.06 um and .532 um observations became available.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Group 2"/>
          <p:cNvGraphicFramePr>
            <a:graphicFrameLocks noGrp="1"/>
          </p:cNvGraphicFramePr>
          <p:nvPr/>
        </p:nvGraphicFramePr>
        <p:xfrm>
          <a:off x="1371600" y="1828800"/>
          <a:ext cx="6324600" cy="2592706"/>
        </p:xfrm>
        <a:graphic>
          <a:graphicData uri="http://schemas.openxmlformats.org/drawingml/2006/table">
            <a:tbl>
              <a:tblPr/>
              <a:tblGrid>
                <a:gridCol w="1570038"/>
                <a:gridCol w="1189037"/>
                <a:gridCol w="1187450"/>
                <a:gridCol w="1189038"/>
                <a:gridCol w="1189037"/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Channel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7.78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616" name="Text Box 40"/>
          <p:cNvSpPr txBox="1">
            <a:spLocks noChangeArrowheads="1"/>
          </p:cNvSpPr>
          <p:nvPr/>
        </p:nvSpPr>
        <p:spPr bwMode="auto">
          <a:xfrm>
            <a:off x="1981200" y="1143000"/>
            <a:ext cx="510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2400" b="0">
                <a:latin typeface="Symbol" pitchFamily="18" charset="2"/>
              </a:rPr>
              <a:t>b</a:t>
            </a:r>
            <a:r>
              <a:rPr lang="en-US" sz="2400" b="0" baseline="-25000"/>
              <a:t>i</a:t>
            </a:r>
            <a:r>
              <a:rPr lang="en-US" sz="2400" b="0">
                <a:latin typeface="Symbol" pitchFamily="18" charset="2"/>
              </a:rPr>
              <a:t>/ b</a:t>
            </a:r>
            <a:r>
              <a:rPr lang="en-US" sz="2400" b="0" baseline="-25000"/>
              <a:t>j</a:t>
            </a:r>
            <a:r>
              <a:rPr lang="en-US" sz="2400" b="0">
                <a:latin typeface="Symbol" pitchFamily="18" charset="2"/>
              </a:rPr>
              <a:t> </a:t>
            </a:r>
            <a:r>
              <a:rPr lang="en-US" sz="2400" b="0"/>
              <a:t>for Bimodal Clean Continental</a:t>
            </a:r>
          </a:p>
        </p:txBody>
      </p:sp>
      <p:sp>
        <p:nvSpPr>
          <p:cNvPr id="24618" name="Text Box 42"/>
          <p:cNvSpPr txBox="1">
            <a:spLocks noChangeArrowheads="1"/>
          </p:cNvSpPr>
          <p:nvPr/>
        </p:nvSpPr>
        <p:spPr bwMode="auto">
          <a:xfrm>
            <a:off x="0" y="6564313"/>
            <a:ext cx="1301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0"/>
              <a:t>Dr. Kirk A. Fuller</a:t>
            </a:r>
          </a:p>
        </p:txBody>
      </p:sp>
      <p:sp>
        <p:nvSpPr>
          <p:cNvPr id="24619" name="Text Box 43"/>
          <p:cNvSpPr txBox="1">
            <a:spLocks noChangeArrowheads="1"/>
          </p:cNvSpPr>
          <p:nvPr/>
        </p:nvSpPr>
        <p:spPr bwMode="auto">
          <a:xfrm>
            <a:off x="6621463" y="6583363"/>
            <a:ext cx="25225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200" b="0"/>
              <a:t>University of Alabama in Huntsville</a:t>
            </a:r>
          </a:p>
        </p:txBody>
      </p:sp>
      <p:sp>
        <p:nvSpPr>
          <p:cNvPr id="24620" name="Text Box 44"/>
          <p:cNvSpPr txBox="1">
            <a:spLocks noChangeArrowheads="1"/>
          </p:cNvSpPr>
          <p:nvPr/>
        </p:nvSpPr>
        <p:spPr bwMode="auto">
          <a:xfrm>
            <a:off x="4070350" y="6583363"/>
            <a:ext cx="10033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0"/>
              <a:t>July 8,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Group 2"/>
          <p:cNvGraphicFramePr>
            <a:graphicFrameLocks noGrp="1"/>
          </p:cNvGraphicFramePr>
          <p:nvPr/>
        </p:nvGraphicFramePr>
        <p:xfrm>
          <a:off x="1371600" y="1828800"/>
          <a:ext cx="6324600" cy="2592706"/>
        </p:xfrm>
        <a:graphic>
          <a:graphicData uri="http://schemas.openxmlformats.org/drawingml/2006/table">
            <a:tbl>
              <a:tblPr/>
              <a:tblGrid>
                <a:gridCol w="1570038"/>
                <a:gridCol w="1189037"/>
                <a:gridCol w="1187450"/>
                <a:gridCol w="1189038"/>
                <a:gridCol w="1189037"/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Channel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34.11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3.73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2286000" y="990600"/>
            <a:ext cx="480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2400" b="0">
                <a:latin typeface="Symbol" pitchFamily="18" charset="2"/>
              </a:rPr>
              <a:t>b</a:t>
            </a:r>
            <a:r>
              <a:rPr lang="en-US" sz="2400" b="0" baseline="-25000"/>
              <a:t>i</a:t>
            </a:r>
            <a:r>
              <a:rPr lang="en-US" sz="2400" b="0">
                <a:latin typeface="Symbol" pitchFamily="18" charset="2"/>
              </a:rPr>
              <a:t>/ b</a:t>
            </a:r>
            <a:r>
              <a:rPr lang="en-US" sz="2400" b="0" baseline="-25000"/>
              <a:t>j</a:t>
            </a:r>
            <a:r>
              <a:rPr lang="en-US" sz="2400" b="0">
                <a:latin typeface="Symbol" pitchFamily="18" charset="2"/>
              </a:rPr>
              <a:t> </a:t>
            </a:r>
            <a:r>
              <a:rPr lang="en-US" sz="2400" b="0"/>
              <a:t>for Fine Polluted  Continental</a:t>
            </a:r>
          </a:p>
        </p:txBody>
      </p:sp>
      <p:sp>
        <p:nvSpPr>
          <p:cNvPr id="28713" name="Text Box 41"/>
          <p:cNvSpPr txBox="1">
            <a:spLocks noChangeArrowheads="1"/>
          </p:cNvSpPr>
          <p:nvPr/>
        </p:nvSpPr>
        <p:spPr bwMode="auto">
          <a:xfrm>
            <a:off x="0" y="6564313"/>
            <a:ext cx="1301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0"/>
              <a:t>Dr. Kirk A. Fuller</a:t>
            </a:r>
          </a:p>
        </p:txBody>
      </p:sp>
      <p:sp>
        <p:nvSpPr>
          <p:cNvPr id="28714" name="Text Box 42"/>
          <p:cNvSpPr txBox="1">
            <a:spLocks noChangeArrowheads="1"/>
          </p:cNvSpPr>
          <p:nvPr/>
        </p:nvSpPr>
        <p:spPr bwMode="auto">
          <a:xfrm>
            <a:off x="6621463" y="6583363"/>
            <a:ext cx="25225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200" b="0"/>
              <a:t>University of Alabama in Huntsville</a:t>
            </a:r>
          </a:p>
        </p:txBody>
      </p:sp>
      <p:sp>
        <p:nvSpPr>
          <p:cNvPr id="28715" name="Text Box 43"/>
          <p:cNvSpPr txBox="1">
            <a:spLocks noChangeArrowheads="1"/>
          </p:cNvSpPr>
          <p:nvPr/>
        </p:nvSpPr>
        <p:spPr bwMode="auto">
          <a:xfrm>
            <a:off x="4070350" y="6583363"/>
            <a:ext cx="10033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0"/>
              <a:t>July 8,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Group 2"/>
          <p:cNvGraphicFramePr>
            <a:graphicFrameLocks noGrp="1"/>
          </p:cNvGraphicFramePr>
          <p:nvPr/>
        </p:nvGraphicFramePr>
        <p:xfrm>
          <a:off x="1371600" y="1828800"/>
          <a:ext cx="6324600" cy="2592706"/>
        </p:xfrm>
        <a:graphic>
          <a:graphicData uri="http://schemas.openxmlformats.org/drawingml/2006/table">
            <a:tbl>
              <a:tblPr/>
              <a:tblGrid>
                <a:gridCol w="1570038"/>
                <a:gridCol w="1189037"/>
                <a:gridCol w="1187450"/>
                <a:gridCol w="1189038"/>
                <a:gridCol w="1189037"/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Channel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9736" name="Text Box 40"/>
          <p:cNvSpPr txBox="1">
            <a:spLocks noChangeArrowheads="1"/>
          </p:cNvSpPr>
          <p:nvPr/>
        </p:nvSpPr>
        <p:spPr bwMode="auto">
          <a:xfrm>
            <a:off x="2209800" y="1066800"/>
            <a:ext cx="525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2400" b="0">
                <a:latin typeface="Symbol" pitchFamily="18" charset="2"/>
              </a:rPr>
              <a:t>b</a:t>
            </a:r>
            <a:r>
              <a:rPr lang="en-US" sz="2400" b="0" baseline="-25000"/>
              <a:t>i</a:t>
            </a:r>
            <a:r>
              <a:rPr lang="en-US" sz="2400" b="0">
                <a:latin typeface="Symbol" pitchFamily="18" charset="2"/>
              </a:rPr>
              <a:t>/ b</a:t>
            </a:r>
            <a:r>
              <a:rPr lang="en-US" sz="2400" b="0" baseline="-25000"/>
              <a:t>j</a:t>
            </a:r>
            <a:r>
              <a:rPr lang="en-US" sz="2400" b="0">
                <a:latin typeface="Symbol" pitchFamily="18" charset="2"/>
              </a:rPr>
              <a:t> </a:t>
            </a:r>
            <a:r>
              <a:rPr lang="en-US" sz="2400" b="0"/>
              <a:t>for Coarse Polluted  Continental</a:t>
            </a:r>
          </a:p>
        </p:txBody>
      </p:sp>
      <p:sp>
        <p:nvSpPr>
          <p:cNvPr id="29737" name="Text Box 41"/>
          <p:cNvSpPr txBox="1">
            <a:spLocks noChangeArrowheads="1"/>
          </p:cNvSpPr>
          <p:nvPr/>
        </p:nvSpPr>
        <p:spPr bwMode="auto">
          <a:xfrm>
            <a:off x="0" y="6564313"/>
            <a:ext cx="1301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0"/>
              <a:t>Dr. Kirk A. Fuller</a:t>
            </a:r>
          </a:p>
        </p:txBody>
      </p:sp>
      <p:sp>
        <p:nvSpPr>
          <p:cNvPr id="29738" name="Text Box 42"/>
          <p:cNvSpPr txBox="1">
            <a:spLocks noChangeArrowheads="1"/>
          </p:cNvSpPr>
          <p:nvPr/>
        </p:nvSpPr>
        <p:spPr bwMode="auto">
          <a:xfrm>
            <a:off x="6621463" y="6583363"/>
            <a:ext cx="25225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200" b="0"/>
              <a:t>University of Alabama in Huntsville</a:t>
            </a:r>
          </a:p>
        </p:txBody>
      </p:sp>
      <p:sp>
        <p:nvSpPr>
          <p:cNvPr id="29739" name="Text Box 43"/>
          <p:cNvSpPr txBox="1">
            <a:spLocks noChangeArrowheads="1"/>
          </p:cNvSpPr>
          <p:nvPr/>
        </p:nvSpPr>
        <p:spPr bwMode="auto">
          <a:xfrm>
            <a:off x="4070350" y="6583363"/>
            <a:ext cx="10033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0"/>
              <a:t>July 8,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Group 2"/>
          <p:cNvGraphicFramePr>
            <a:graphicFrameLocks noGrp="1"/>
          </p:cNvGraphicFramePr>
          <p:nvPr/>
        </p:nvGraphicFramePr>
        <p:xfrm>
          <a:off x="1371600" y="1828800"/>
          <a:ext cx="6324600" cy="2592706"/>
        </p:xfrm>
        <a:graphic>
          <a:graphicData uri="http://schemas.openxmlformats.org/drawingml/2006/table">
            <a:tbl>
              <a:tblPr/>
              <a:tblGrid>
                <a:gridCol w="1570038"/>
                <a:gridCol w="1189037"/>
                <a:gridCol w="1187450"/>
                <a:gridCol w="1189038"/>
                <a:gridCol w="1189037"/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Channel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29.53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14.14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3.89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760" name="Text Box 40"/>
          <p:cNvSpPr txBox="1">
            <a:spLocks noChangeArrowheads="1"/>
          </p:cNvSpPr>
          <p:nvPr/>
        </p:nvSpPr>
        <p:spPr bwMode="auto">
          <a:xfrm>
            <a:off x="1981200" y="1143000"/>
            <a:ext cx="525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2400" b="0">
                <a:latin typeface="Symbol" pitchFamily="18" charset="2"/>
              </a:rPr>
              <a:t>b</a:t>
            </a:r>
            <a:r>
              <a:rPr lang="en-US" sz="2400" b="0" baseline="-25000"/>
              <a:t>i</a:t>
            </a:r>
            <a:r>
              <a:rPr lang="en-US" sz="2400" b="0">
                <a:latin typeface="Symbol" pitchFamily="18" charset="2"/>
              </a:rPr>
              <a:t>/ b</a:t>
            </a:r>
            <a:r>
              <a:rPr lang="en-US" sz="2400" b="0" baseline="-25000"/>
              <a:t>j</a:t>
            </a:r>
            <a:r>
              <a:rPr lang="en-US" sz="2400" b="0">
                <a:latin typeface="Symbol" pitchFamily="18" charset="2"/>
              </a:rPr>
              <a:t> </a:t>
            </a:r>
            <a:r>
              <a:rPr lang="en-US" sz="2400" b="0"/>
              <a:t>for Bimodal Polluted Continental</a:t>
            </a:r>
          </a:p>
        </p:txBody>
      </p:sp>
      <p:sp>
        <p:nvSpPr>
          <p:cNvPr id="30761" name="Text Box 41"/>
          <p:cNvSpPr txBox="1">
            <a:spLocks noChangeArrowheads="1"/>
          </p:cNvSpPr>
          <p:nvPr/>
        </p:nvSpPr>
        <p:spPr bwMode="auto">
          <a:xfrm>
            <a:off x="0" y="6564313"/>
            <a:ext cx="1301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0"/>
              <a:t>Dr. Kirk A. Fuller</a:t>
            </a:r>
          </a:p>
        </p:txBody>
      </p:sp>
      <p:sp>
        <p:nvSpPr>
          <p:cNvPr id="30762" name="Text Box 42"/>
          <p:cNvSpPr txBox="1">
            <a:spLocks noChangeArrowheads="1"/>
          </p:cNvSpPr>
          <p:nvPr/>
        </p:nvSpPr>
        <p:spPr bwMode="auto">
          <a:xfrm>
            <a:off x="6621463" y="6583363"/>
            <a:ext cx="25225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200" b="0"/>
              <a:t>University of Alabama in Huntsville</a:t>
            </a:r>
          </a:p>
        </p:txBody>
      </p:sp>
      <p:sp>
        <p:nvSpPr>
          <p:cNvPr id="30763" name="Text Box 43"/>
          <p:cNvSpPr txBox="1">
            <a:spLocks noChangeArrowheads="1"/>
          </p:cNvSpPr>
          <p:nvPr/>
        </p:nvSpPr>
        <p:spPr bwMode="auto">
          <a:xfrm>
            <a:off x="4070350" y="6583363"/>
            <a:ext cx="10033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0"/>
              <a:t>July 8,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37" name="Group 117"/>
          <p:cNvGraphicFramePr>
            <a:graphicFrameLocks noGrp="1"/>
          </p:cNvGraphicFramePr>
          <p:nvPr/>
        </p:nvGraphicFramePr>
        <p:xfrm>
          <a:off x="1371600" y="1828800"/>
          <a:ext cx="6324600" cy="2592706"/>
        </p:xfrm>
        <a:graphic>
          <a:graphicData uri="http://schemas.openxmlformats.org/drawingml/2006/table">
            <a:tbl>
              <a:tblPr/>
              <a:tblGrid>
                <a:gridCol w="1570038"/>
                <a:gridCol w="1189037"/>
                <a:gridCol w="1187450"/>
                <a:gridCol w="1189038"/>
                <a:gridCol w="1189037"/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Channel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31.84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16.76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225" name="Text Box 105"/>
          <p:cNvSpPr txBox="1">
            <a:spLocks noChangeArrowheads="1"/>
          </p:cNvSpPr>
          <p:nvPr/>
        </p:nvSpPr>
        <p:spPr bwMode="auto">
          <a:xfrm>
            <a:off x="2847975" y="990600"/>
            <a:ext cx="3552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2400" b="0">
                <a:latin typeface="Symbol" pitchFamily="18" charset="2"/>
              </a:rPr>
              <a:t>b</a:t>
            </a:r>
            <a:r>
              <a:rPr lang="en-US" sz="2400" b="0" baseline="-25000"/>
              <a:t>i</a:t>
            </a:r>
            <a:r>
              <a:rPr lang="en-US" sz="2400" b="0">
                <a:latin typeface="Symbol" pitchFamily="18" charset="2"/>
              </a:rPr>
              <a:t>/ b</a:t>
            </a:r>
            <a:r>
              <a:rPr lang="en-US" sz="2400" b="0" baseline="-25000"/>
              <a:t>j</a:t>
            </a:r>
            <a:r>
              <a:rPr lang="en-US" sz="2400" b="0">
                <a:latin typeface="Symbol" pitchFamily="18" charset="2"/>
              </a:rPr>
              <a:t> </a:t>
            </a:r>
            <a:r>
              <a:rPr lang="en-US" sz="2400" b="0"/>
              <a:t>for Fine Dry Smoke</a:t>
            </a:r>
          </a:p>
        </p:txBody>
      </p:sp>
      <p:sp>
        <p:nvSpPr>
          <p:cNvPr id="5239" name="Text Box 119"/>
          <p:cNvSpPr txBox="1">
            <a:spLocks noChangeArrowheads="1"/>
          </p:cNvSpPr>
          <p:nvPr/>
        </p:nvSpPr>
        <p:spPr bwMode="auto">
          <a:xfrm>
            <a:off x="0" y="6564313"/>
            <a:ext cx="1301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0"/>
              <a:t>Dr. Kirk A. Fuller</a:t>
            </a:r>
          </a:p>
        </p:txBody>
      </p:sp>
      <p:sp>
        <p:nvSpPr>
          <p:cNvPr id="5240" name="Text Box 120"/>
          <p:cNvSpPr txBox="1">
            <a:spLocks noChangeArrowheads="1"/>
          </p:cNvSpPr>
          <p:nvPr/>
        </p:nvSpPr>
        <p:spPr bwMode="auto">
          <a:xfrm>
            <a:off x="6621463" y="6583363"/>
            <a:ext cx="25225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200" b="0"/>
              <a:t>University of Alabama in Huntsville</a:t>
            </a:r>
          </a:p>
        </p:txBody>
      </p:sp>
      <p:sp>
        <p:nvSpPr>
          <p:cNvPr id="5241" name="Text Box 121"/>
          <p:cNvSpPr txBox="1">
            <a:spLocks noChangeArrowheads="1"/>
          </p:cNvSpPr>
          <p:nvPr/>
        </p:nvSpPr>
        <p:spPr bwMode="auto">
          <a:xfrm>
            <a:off x="4070350" y="6583363"/>
            <a:ext cx="10033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0"/>
              <a:t>July 8,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Group 2"/>
          <p:cNvGraphicFramePr>
            <a:graphicFrameLocks noGrp="1"/>
          </p:cNvGraphicFramePr>
          <p:nvPr/>
        </p:nvGraphicFramePr>
        <p:xfrm>
          <a:off x="1371600" y="1828800"/>
          <a:ext cx="6324600" cy="2592706"/>
        </p:xfrm>
        <a:graphic>
          <a:graphicData uri="http://schemas.openxmlformats.org/drawingml/2006/table">
            <a:tbl>
              <a:tblPr/>
              <a:tblGrid>
                <a:gridCol w="1570038"/>
                <a:gridCol w="1189037"/>
                <a:gridCol w="1187450"/>
                <a:gridCol w="1189038"/>
                <a:gridCol w="1189037"/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Channel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0.69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280" name="Text Box 40"/>
          <p:cNvSpPr txBox="1">
            <a:spLocks noChangeArrowheads="1"/>
          </p:cNvSpPr>
          <p:nvPr/>
        </p:nvSpPr>
        <p:spPr bwMode="auto">
          <a:xfrm>
            <a:off x="2514600" y="990600"/>
            <a:ext cx="4086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2400" b="0">
                <a:latin typeface="Symbol" pitchFamily="18" charset="2"/>
              </a:rPr>
              <a:t>b</a:t>
            </a:r>
            <a:r>
              <a:rPr lang="en-US" sz="2400" b="0" baseline="-25000"/>
              <a:t>i</a:t>
            </a:r>
            <a:r>
              <a:rPr lang="en-US" sz="2400" b="0">
                <a:latin typeface="Symbol" pitchFamily="18" charset="2"/>
              </a:rPr>
              <a:t>/ b</a:t>
            </a:r>
            <a:r>
              <a:rPr lang="en-US" sz="2400" b="0" baseline="-25000"/>
              <a:t>j</a:t>
            </a:r>
            <a:r>
              <a:rPr lang="en-US" sz="2400" b="0">
                <a:latin typeface="Symbol" pitchFamily="18" charset="2"/>
              </a:rPr>
              <a:t> </a:t>
            </a:r>
            <a:r>
              <a:rPr lang="en-US" sz="2400" b="0"/>
              <a:t>for Coarse Dry Smoke</a:t>
            </a:r>
          </a:p>
        </p:txBody>
      </p:sp>
      <p:sp>
        <p:nvSpPr>
          <p:cNvPr id="10282" name="Text Box 42"/>
          <p:cNvSpPr txBox="1">
            <a:spLocks noChangeArrowheads="1"/>
          </p:cNvSpPr>
          <p:nvPr/>
        </p:nvSpPr>
        <p:spPr bwMode="auto">
          <a:xfrm>
            <a:off x="0" y="6564313"/>
            <a:ext cx="1301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0"/>
              <a:t>Dr. Kirk A. Fuller</a:t>
            </a:r>
          </a:p>
        </p:txBody>
      </p:sp>
      <p:sp>
        <p:nvSpPr>
          <p:cNvPr id="10283" name="Text Box 43"/>
          <p:cNvSpPr txBox="1">
            <a:spLocks noChangeArrowheads="1"/>
          </p:cNvSpPr>
          <p:nvPr/>
        </p:nvSpPr>
        <p:spPr bwMode="auto">
          <a:xfrm>
            <a:off x="6621463" y="6583363"/>
            <a:ext cx="25225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200" b="0"/>
              <a:t>University of Alabama in Huntsville</a:t>
            </a:r>
          </a:p>
        </p:txBody>
      </p:sp>
      <p:sp>
        <p:nvSpPr>
          <p:cNvPr id="10284" name="Text Box 44"/>
          <p:cNvSpPr txBox="1">
            <a:spLocks noChangeArrowheads="1"/>
          </p:cNvSpPr>
          <p:nvPr/>
        </p:nvSpPr>
        <p:spPr bwMode="auto">
          <a:xfrm>
            <a:off x="4070350" y="6583363"/>
            <a:ext cx="10033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0"/>
              <a:t>July 8,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Group 2"/>
          <p:cNvGraphicFramePr>
            <a:graphicFrameLocks noGrp="1"/>
          </p:cNvGraphicFramePr>
          <p:nvPr/>
        </p:nvGraphicFramePr>
        <p:xfrm>
          <a:off x="1371600" y="1828800"/>
          <a:ext cx="6324600" cy="2592706"/>
        </p:xfrm>
        <a:graphic>
          <a:graphicData uri="http://schemas.openxmlformats.org/drawingml/2006/table">
            <a:tbl>
              <a:tblPr/>
              <a:tblGrid>
                <a:gridCol w="1570038"/>
                <a:gridCol w="1189037"/>
                <a:gridCol w="1187450"/>
                <a:gridCol w="1189038"/>
                <a:gridCol w="1189037"/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Channel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28.73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32" name="Text Box 40"/>
          <p:cNvSpPr txBox="1">
            <a:spLocks noChangeArrowheads="1"/>
          </p:cNvSpPr>
          <p:nvPr/>
        </p:nvSpPr>
        <p:spPr bwMode="auto">
          <a:xfrm>
            <a:off x="2209800" y="1066800"/>
            <a:ext cx="4467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2400" b="0">
                <a:latin typeface="Symbol" pitchFamily="18" charset="2"/>
              </a:rPr>
              <a:t>b</a:t>
            </a:r>
            <a:r>
              <a:rPr lang="en-US" sz="2400" b="0" baseline="-25000"/>
              <a:t>i</a:t>
            </a:r>
            <a:r>
              <a:rPr lang="en-US" sz="2400" b="0">
                <a:latin typeface="Symbol" pitchFamily="18" charset="2"/>
              </a:rPr>
              <a:t>/ b</a:t>
            </a:r>
            <a:r>
              <a:rPr lang="en-US" sz="2400" b="0" baseline="-25000"/>
              <a:t>j</a:t>
            </a:r>
            <a:r>
              <a:rPr lang="en-US" sz="2400" b="0">
                <a:latin typeface="Symbol" pitchFamily="18" charset="2"/>
              </a:rPr>
              <a:t> </a:t>
            </a:r>
            <a:r>
              <a:rPr lang="en-US" sz="2400" b="0"/>
              <a:t>for Bimodal Dry Smoke</a:t>
            </a:r>
          </a:p>
        </p:txBody>
      </p:sp>
      <p:sp>
        <p:nvSpPr>
          <p:cNvPr id="8234" name="Text Box 42"/>
          <p:cNvSpPr txBox="1">
            <a:spLocks noChangeArrowheads="1"/>
          </p:cNvSpPr>
          <p:nvPr/>
        </p:nvSpPr>
        <p:spPr bwMode="auto">
          <a:xfrm>
            <a:off x="0" y="6564313"/>
            <a:ext cx="1301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0"/>
              <a:t>Dr. Kirk A. Fuller</a:t>
            </a:r>
          </a:p>
        </p:txBody>
      </p:sp>
      <p:sp>
        <p:nvSpPr>
          <p:cNvPr id="8235" name="Text Box 43"/>
          <p:cNvSpPr txBox="1">
            <a:spLocks noChangeArrowheads="1"/>
          </p:cNvSpPr>
          <p:nvPr/>
        </p:nvSpPr>
        <p:spPr bwMode="auto">
          <a:xfrm>
            <a:off x="6621463" y="6583363"/>
            <a:ext cx="25225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200" b="0"/>
              <a:t>University of Alabama in Huntsville</a:t>
            </a:r>
          </a:p>
        </p:txBody>
      </p:sp>
      <p:sp>
        <p:nvSpPr>
          <p:cNvPr id="8236" name="Text Box 44"/>
          <p:cNvSpPr txBox="1">
            <a:spLocks noChangeArrowheads="1"/>
          </p:cNvSpPr>
          <p:nvPr/>
        </p:nvSpPr>
        <p:spPr bwMode="auto">
          <a:xfrm>
            <a:off x="4070350" y="6583363"/>
            <a:ext cx="10033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0"/>
              <a:t>July 8,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90600" y="1981200"/>
          <a:ext cx="7010400" cy="259133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657600"/>
                <a:gridCol w="1600200"/>
                <a:gridCol w="1752600"/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Particle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Size Class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Angstrom  Exponent 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Color Ratio (2.01</a:t>
                      </a: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/.355)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7947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Fine (dust,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marine, dry smoke)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-2.18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022 (45.5)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7947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Coarse natural (marine, continental)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-1.32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.098 (1.02)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7947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Coarse polluted (smoke, etc.)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-1.0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.17 (5.8)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14400" y="4953000"/>
            <a:ext cx="7212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General derivations  of backscatter at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2.01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um from observations at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355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um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Example: Beta 2.01 = (2.01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/.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355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)^-2.18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*Beta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355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= .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022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*Beta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355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7400" y="1371600"/>
            <a:ext cx="5010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Three primary classes of aerosols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Issues for </a:t>
            </a:r>
            <a:r>
              <a:rPr lang="en-US" dirty="0" smtClean="0"/>
              <a:t>OSSEs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Strategy is to keep the optical property modeling as simple as possible and consistent with the information provided by the Nature Run.</a:t>
            </a:r>
          </a:p>
          <a:p>
            <a:r>
              <a:rPr lang="en-US" dirty="0" smtClean="0"/>
              <a:t>Currently we add sub-grid scale turbulence based upon model wind variability on its grid scale.</a:t>
            </a:r>
          </a:p>
          <a:p>
            <a:r>
              <a:rPr lang="en-US" dirty="0" smtClean="0"/>
              <a:t>We derive cloud optical properties (optical depth) from model provided cloud and water phase information.</a:t>
            </a:r>
          </a:p>
          <a:p>
            <a:r>
              <a:rPr lang="en-US" dirty="0" smtClean="0"/>
              <a:t>We run the experiments with three options for aerosol distribution:</a:t>
            </a:r>
          </a:p>
          <a:p>
            <a:pPr lvl="1"/>
            <a:r>
              <a:rPr lang="en-US" dirty="0" smtClean="0"/>
              <a:t>Entire globe in background</a:t>
            </a:r>
          </a:p>
          <a:p>
            <a:pPr lvl="1"/>
            <a:r>
              <a:rPr lang="en-US" dirty="0" smtClean="0"/>
              <a:t>Entire globe in enhanced mode</a:t>
            </a:r>
          </a:p>
          <a:p>
            <a:pPr lvl="1"/>
            <a:r>
              <a:rPr lang="en-US" dirty="0" smtClean="0"/>
              <a:t>Backscatter  (background through enhanced) organized by model RH fields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7573963" cy="645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228600"/>
            <a:ext cx="83058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TARGET </a:t>
            </a:r>
            <a:r>
              <a:rPr lang="en-US" sz="2000" dirty="0" smtClean="0"/>
              <a:t>ATMOSPHERES</a:t>
            </a:r>
          </a:p>
          <a:p>
            <a:pPr algn="ctr"/>
            <a:r>
              <a:rPr lang="en-US" sz="2000" dirty="0" smtClean="0"/>
              <a:t>for use in</a:t>
            </a:r>
          </a:p>
          <a:p>
            <a:pPr algn="ctr"/>
            <a:r>
              <a:rPr lang="en-US" sz="2000" dirty="0" smtClean="0"/>
              <a:t>DWL CONCEPT STUDIES</a:t>
            </a:r>
          </a:p>
          <a:p>
            <a:pPr algn="ctr"/>
            <a:endParaRPr lang="en-US" sz="1400" dirty="0" smtClean="0"/>
          </a:p>
          <a:p>
            <a:pPr algn="ctr"/>
            <a:r>
              <a:rPr lang="en-US" sz="1400" dirty="0" smtClean="0"/>
              <a:t>Submitted </a:t>
            </a:r>
            <a:r>
              <a:rPr lang="en-US" sz="1400" dirty="0" smtClean="0"/>
              <a:t>to the</a:t>
            </a:r>
          </a:p>
          <a:p>
            <a:pPr algn="ctr"/>
            <a:r>
              <a:rPr lang="en-US" sz="1400" dirty="0" smtClean="0"/>
              <a:t>New Millennium Program</a:t>
            </a:r>
          </a:p>
          <a:p>
            <a:pPr algn="ctr"/>
            <a:endParaRPr lang="en-US" sz="1400" dirty="0" smtClean="0"/>
          </a:p>
          <a:p>
            <a:pPr algn="ctr"/>
            <a:r>
              <a:rPr lang="en-US" sz="1400" dirty="0" smtClean="0"/>
              <a:t>by</a:t>
            </a:r>
          </a:p>
          <a:p>
            <a:pPr algn="ctr"/>
            <a:r>
              <a:rPr lang="en-US" sz="1400" dirty="0" smtClean="0"/>
              <a:t>An Ad Hoc Committee:</a:t>
            </a:r>
          </a:p>
          <a:p>
            <a:pPr algn="ctr"/>
            <a:r>
              <a:rPr lang="en-US" sz="1400" dirty="0" smtClean="0"/>
              <a:t>G.D. Emmitt, Lead</a:t>
            </a:r>
          </a:p>
          <a:p>
            <a:pPr algn="ctr"/>
            <a:r>
              <a:rPr lang="en-US" sz="1400" dirty="0" smtClean="0"/>
              <a:t>Simpson Weather Associates, Charlottesville, VA</a:t>
            </a:r>
          </a:p>
          <a:p>
            <a:pPr algn="ctr"/>
            <a:r>
              <a:rPr lang="en-US" sz="1400" dirty="0" smtClean="0"/>
              <a:t>J. </a:t>
            </a:r>
            <a:r>
              <a:rPr lang="en-US" sz="1400" dirty="0" err="1" smtClean="0"/>
              <a:t>Spinhirne</a:t>
            </a:r>
            <a:endParaRPr lang="en-US" sz="1400" dirty="0" smtClean="0"/>
          </a:p>
          <a:p>
            <a:pPr algn="ctr"/>
            <a:r>
              <a:rPr lang="en-US" sz="1400" dirty="0" smtClean="0"/>
              <a:t>NASA/GSFC, Greenbelt, MD</a:t>
            </a:r>
          </a:p>
          <a:p>
            <a:pPr algn="ctr"/>
            <a:r>
              <a:rPr lang="en-US" sz="1400" dirty="0" smtClean="0"/>
              <a:t>R. </a:t>
            </a:r>
            <a:r>
              <a:rPr lang="en-US" sz="1400" dirty="0" err="1" smtClean="0"/>
              <a:t>Menzies</a:t>
            </a:r>
            <a:endParaRPr lang="en-US" sz="1400" dirty="0" smtClean="0"/>
          </a:p>
          <a:p>
            <a:pPr algn="ctr"/>
            <a:r>
              <a:rPr lang="en-US" sz="1400" dirty="0" smtClean="0"/>
              <a:t>NASA/JPL, Pasadena, CA</a:t>
            </a:r>
          </a:p>
          <a:p>
            <a:pPr algn="ctr"/>
            <a:r>
              <a:rPr lang="en-US" sz="1400" dirty="0" smtClean="0"/>
              <a:t>D. Winker</a:t>
            </a:r>
          </a:p>
          <a:p>
            <a:pPr algn="ctr"/>
            <a:r>
              <a:rPr lang="en-US" sz="1400" dirty="0" smtClean="0"/>
              <a:t>NASA/</a:t>
            </a:r>
            <a:r>
              <a:rPr lang="en-US" sz="1400" dirty="0" err="1" smtClean="0"/>
              <a:t>LaRC</a:t>
            </a:r>
            <a:r>
              <a:rPr lang="en-US" sz="1400" dirty="0" smtClean="0"/>
              <a:t>, Hampton, VA</a:t>
            </a:r>
          </a:p>
          <a:p>
            <a:pPr algn="ctr"/>
            <a:r>
              <a:rPr lang="en-US" sz="1400" dirty="0" smtClean="0"/>
              <a:t>D. </a:t>
            </a:r>
            <a:r>
              <a:rPr lang="en-US" sz="1400" dirty="0" err="1" smtClean="0"/>
              <a:t>Bowdle</a:t>
            </a:r>
            <a:endParaRPr lang="en-US" sz="1400" dirty="0" smtClean="0"/>
          </a:p>
          <a:p>
            <a:pPr algn="ctr"/>
            <a:r>
              <a:rPr lang="en-US" sz="1400" dirty="0" smtClean="0"/>
              <a:t>NASA/GHCC, Huntsville, AL</a:t>
            </a:r>
          </a:p>
          <a:p>
            <a:pPr algn="ctr"/>
            <a:r>
              <a:rPr lang="en-US" sz="1400" dirty="0" smtClean="0"/>
              <a:t>March 28, 1997 (1st draft)</a:t>
            </a:r>
          </a:p>
          <a:p>
            <a:pPr algn="ctr"/>
            <a:r>
              <a:rPr lang="en-US" sz="1400" dirty="0" smtClean="0"/>
              <a:t>May 2, 1997 (2nd draft)</a:t>
            </a:r>
          </a:p>
          <a:p>
            <a:pPr algn="ctr"/>
            <a:r>
              <a:rPr lang="en-US" sz="1400" dirty="0" smtClean="0"/>
              <a:t>July 23, 1997 (3rd draft)</a:t>
            </a:r>
          </a:p>
          <a:p>
            <a:pPr algn="ctr"/>
            <a:r>
              <a:rPr lang="en-US" sz="1400" dirty="0" smtClean="0"/>
              <a:t>February 2, 1998 (4th draft with edits by </a:t>
            </a:r>
            <a:r>
              <a:rPr lang="en-US" sz="1400" dirty="0" err="1" smtClean="0"/>
              <a:t>gde</a:t>
            </a:r>
            <a:r>
              <a:rPr lang="en-US" sz="1400" dirty="0" smtClean="0"/>
              <a:t>)</a:t>
            </a:r>
          </a:p>
          <a:p>
            <a:pPr algn="ctr"/>
            <a:r>
              <a:rPr lang="en-US" sz="1400" dirty="0" smtClean="0"/>
              <a:t>August 10, 2001(Edits by </a:t>
            </a:r>
            <a:r>
              <a:rPr lang="en-US" sz="1400" dirty="0" err="1" smtClean="0"/>
              <a:t>gde</a:t>
            </a:r>
            <a:r>
              <a:rPr lang="en-US" sz="1400" dirty="0" smtClean="0"/>
              <a:t>)</a:t>
            </a:r>
          </a:p>
          <a:p>
            <a:r>
              <a:rPr lang="en-US" sz="1400" dirty="0" smtClean="0"/>
              <a:t>The following material was put together in its original form at the request of </a:t>
            </a:r>
            <a:r>
              <a:rPr lang="en-US" sz="1400" dirty="0" smtClean="0"/>
              <a:t> the </a:t>
            </a:r>
            <a:r>
              <a:rPr lang="en-US" sz="1400" dirty="0" smtClean="0"/>
              <a:t>participants of the March 1997 NMP </a:t>
            </a:r>
            <a:r>
              <a:rPr lang="en-US" sz="1400" dirty="0" err="1" smtClean="0"/>
              <a:t>Lidar</a:t>
            </a:r>
            <a:r>
              <a:rPr lang="en-US" sz="1400" dirty="0" smtClean="0"/>
              <a:t> Workshop held in Washington, D.C. </a:t>
            </a:r>
            <a:r>
              <a:rPr lang="en-US" sz="1400" dirty="0" smtClean="0"/>
              <a:t>Subsequently</a:t>
            </a:r>
            <a:r>
              <a:rPr lang="en-US" sz="1400" dirty="0" smtClean="0"/>
              <a:t>, revisions have been made, in part, in response to request for more </a:t>
            </a:r>
            <a:r>
              <a:rPr lang="en-US" sz="1400" dirty="0" smtClean="0"/>
              <a:t> complete </a:t>
            </a:r>
            <a:r>
              <a:rPr lang="en-US" sz="1400" dirty="0" smtClean="0"/>
              <a:t>representation of the attenuation coefficients.</a:t>
            </a:r>
            <a:endParaRPr lang="en-US" sz="14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7613650" cy="668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7621588" cy="667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7631113" cy="668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7631113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Areas for Enhancement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Employ a first order, source anchored</a:t>
            </a:r>
            <a:r>
              <a:rPr lang="en-US" dirty="0" smtClean="0"/>
              <a:t> set of air-mass types with differing backscatter (this was done in some of the first DWL simulations for OSSEs in the early 1990’s)</a:t>
            </a:r>
            <a:endParaRPr lang="en-US" dirty="0" smtClean="0"/>
          </a:p>
          <a:p>
            <a:r>
              <a:rPr lang="en-US" dirty="0" smtClean="0"/>
              <a:t>Add </a:t>
            </a:r>
            <a:r>
              <a:rPr lang="en-US" dirty="0" smtClean="0"/>
              <a:t>depolarization effects by clouds (especially thin cirrus)</a:t>
            </a:r>
          </a:p>
          <a:p>
            <a:r>
              <a:rPr lang="en-US" dirty="0" smtClean="0"/>
              <a:t>Add solar background in a more advanced fashion (ground</a:t>
            </a:r>
            <a:r>
              <a:rPr lang="en-US" dirty="0"/>
              <a:t> </a:t>
            </a:r>
            <a:r>
              <a:rPr lang="en-US" dirty="0" smtClean="0"/>
              <a:t>and clouds). Not just day/night adjustments to SNR.</a:t>
            </a:r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Given the constraints associated with OSSEs, how should we upgrade the Target Atmospheres, if at all?</a:t>
            </a:r>
          </a:p>
          <a:p>
            <a:r>
              <a:rPr lang="en-US" dirty="0" smtClean="0"/>
              <a:t>What process should we use to vet changes?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76400"/>
            <a:ext cx="7848600" cy="369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514600" y="914400"/>
            <a:ext cx="4215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.355um Aerosol backscatter (RH organized)</a:t>
            </a:r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76400"/>
            <a:ext cx="7620000" cy="3569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438400" y="838200"/>
            <a:ext cx="4215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.355um Aerosol backscatter (RH organized)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76400"/>
            <a:ext cx="8229600" cy="3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828800" y="5410200"/>
            <a:ext cx="7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90800" y="457200"/>
            <a:ext cx="4215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.355um Aerosol backscatter (RH organized)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600200"/>
            <a:ext cx="7543800" cy="354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590800" y="533400"/>
            <a:ext cx="4215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.355um Aerosol backscatter (RH organized)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Current Target Atmospheres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basic backscatter profiles from surface to 25 km were scaled from .532 GLOBE observations. Molecular backscatter, total scatter, attenuation were derived using FASCODE.</a:t>
            </a:r>
          </a:p>
          <a:p>
            <a:r>
              <a:rPr lang="en-US" dirty="0" smtClean="0"/>
              <a:t>Angstrom </a:t>
            </a:r>
            <a:r>
              <a:rPr lang="en-US" dirty="0" smtClean="0"/>
              <a:t>exponents used</a:t>
            </a:r>
            <a:r>
              <a:rPr lang="en-US" dirty="0" smtClean="0"/>
              <a:t>: </a:t>
            </a:r>
            <a:r>
              <a:rPr lang="el-GR" dirty="0" smtClean="0"/>
              <a:t>λ</a:t>
            </a:r>
            <a:r>
              <a:rPr lang="en-US" dirty="0" smtClean="0"/>
              <a:t> </a:t>
            </a:r>
            <a:r>
              <a:rPr lang="en-US" baseline="30000" dirty="0" smtClean="0"/>
              <a:t>-2.5 </a:t>
            </a:r>
            <a:r>
              <a:rPr lang="en-US" dirty="0" smtClean="0"/>
              <a:t>above 3 km and  </a:t>
            </a:r>
            <a:r>
              <a:rPr lang="el-GR" dirty="0" smtClean="0"/>
              <a:t>λ</a:t>
            </a:r>
            <a:r>
              <a:rPr lang="en-US" dirty="0" smtClean="0"/>
              <a:t> </a:t>
            </a:r>
            <a:r>
              <a:rPr lang="en-US" baseline="30000" dirty="0" smtClean="0"/>
              <a:t>-1.5</a:t>
            </a:r>
            <a:r>
              <a:rPr lang="en-US" dirty="0" smtClean="0"/>
              <a:t>  at and below 3 km.</a:t>
            </a:r>
            <a:endParaRPr lang="en-US" dirty="0"/>
          </a:p>
          <a:p>
            <a:r>
              <a:rPr lang="en-US" dirty="0" smtClean="0"/>
              <a:t>Added some cloud and wind turbulence for use in instrument trade studies. </a:t>
            </a:r>
          </a:p>
          <a:p>
            <a:pPr lvl="1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457200"/>
            <a:ext cx="85344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DESIGN ATMOSPHERES 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for </a:t>
            </a:r>
            <a:r>
              <a:rPr lang="en-US" sz="2000" dirty="0" smtClean="0"/>
              <a:t>use in </a:t>
            </a:r>
          </a:p>
          <a:p>
            <a:pPr algn="ctr"/>
            <a:r>
              <a:rPr lang="en-US" sz="2000" dirty="0" smtClean="0"/>
              <a:t>GTWS </a:t>
            </a:r>
            <a:r>
              <a:rPr lang="en-US" sz="2000" dirty="0" smtClean="0"/>
              <a:t>CONCEPT STUDIES** </a:t>
            </a:r>
          </a:p>
          <a:p>
            <a:pPr algn="ctr"/>
            <a:endParaRPr lang="en-US" dirty="0" smtClean="0"/>
          </a:p>
          <a:p>
            <a:pPr algn="ctr"/>
            <a:r>
              <a:rPr lang="en-US" sz="1600" dirty="0" smtClean="0"/>
              <a:t>provided by the </a:t>
            </a:r>
          </a:p>
          <a:p>
            <a:pPr algn="ctr"/>
            <a:r>
              <a:rPr lang="en-US" sz="1600" dirty="0" smtClean="0"/>
              <a:t>Science </a:t>
            </a:r>
            <a:r>
              <a:rPr lang="en-US" sz="1600" dirty="0" smtClean="0"/>
              <a:t>Definition Team </a:t>
            </a:r>
          </a:p>
          <a:p>
            <a:pPr algn="ctr"/>
            <a:r>
              <a:rPr lang="en-US" sz="1600" dirty="0" smtClean="0"/>
              <a:t>for </a:t>
            </a:r>
            <a:r>
              <a:rPr lang="en-US" sz="1600" dirty="0" smtClean="0"/>
              <a:t>the NASA/NOAA </a:t>
            </a:r>
          </a:p>
          <a:p>
            <a:pPr algn="ctr"/>
            <a:r>
              <a:rPr lang="en-US" sz="1600" dirty="0" smtClean="0"/>
              <a:t>Global </a:t>
            </a:r>
            <a:r>
              <a:rPr lang="en-US" sz="1600" dirty="0" err="1" smtClean="0"/>
              <a:t>Tropospheric</a:t>
            </a:r>
            <a:r>
              <a:rPr lang="en-US" sz="1600" dirty="0" smtClean="0"/>
              <a:t> Wind Sounder 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September 22, 2001 </a:t>
            </a:r>
          </a:p>
          <a:p>
            <a:r>
              <a:rPr lang="en-US" dirty="0" smtClean="0"/>
              <a:t/>
            </a:r>
            <a:r>
              <a:rPr lang="en-US" dirty="0" smtClean="0"/>
              <a:t>Purpose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Having a common scattering target with internally consistent backscatter </a:t>
            </a:r>
            <a:r>
              <a:rPr lang="en-US" dirty="0" smtClean="0"/>
              <a:t>wavelength </a:t>
            </a:r>
            <a:r>
              <a:rPr lang="en-US" dirty="0" smtClean="0"/>
              <a:t>dependence enables meaningful "equal resource/equal </a:t>
            </a:r>
            <a:r>
              <a:rPr lang="en-US" dirty="0" smtClean="0"/>
              <a:t>target“ comparisons </a:t>
            </a:r>
            <a:r>
              <a:rPr lang="en-US" dirty="0" smtClean="0"/>
              <a:t>of GTWS concepts that employ Doppler </a:t>
            </a:r>
            <a:r>
              <a:rPr lang="en-US" dirty="0" err="1" smtClean="0"/>
              <a:t>lidars</a:t>
            </a:r>
            <a:r>
              <a:rPr lang="en-US" dirty="0" smtClean="0"/>
              <a:t>. While the Science </a:t>
            </a:r>
            <a:r>
              <a:rPr lang="en-US" dirty="0" smtClean="0"/>
              <a:t>Definition </a:t>
            </a:r>
            <a:r>
              <a:rPr lang="en-US" dirty="0" smtClean="0"/>
              <a:t>Team (SDT) realizes that aerosol backscatter from the atmosphere will </a:t>
            </a:r>
            <a:r>
              <a:rPr lang="en-US" dirty="0" smtClean="0"/>
              <a:t>vary </a:t>
            </a:r>
            <a:r>
              <a:rPr lang="en-US" dirty="0" smtClean="0"/>
              <a:t>over several orders of magnitude, will vary over altitude, latitude and season </a:t>
            </a:r>
            <a:r>
              <a:rPr lang="en-US" dirty="0" smtClean="0"/>
              <a:t>and </a:t>
            </a:r>
            <a:r>
              <a:rPr lang="en-US" dirty="0" smtClean="0"/>
              <a:t>will also vary over space/time scales that are not readily modeled, the </a:t>
            </a:r>
            <a:r>
              <a:rPr lang="en-US" dirty="0" smtClean="0"/>
              <a:t>GLOBE </a:t>
            </a:r>
            <a:r>
              <a:rPr lang="en-US" dirty="0" smtClean="0"/>
              <a:t>, SABLE/GABLE backscatter surveys, and the AFGL MODTRAN aerosol </a:t>
            </a:r>
            <a:r>
              <a:rPr lang="en-US" dirty="0" smtClean="0"/>
              <a:t>data </a:t>
            </a:r>
            <a:r>
              <a:rPr lang="en-US" dirty="0" smtClean="0"/>
              <a:t>bases provide a nearly consistent picture of backscatter climatology. 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300783"/>
            <a:ext cx="6019800" cy="62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Comparison with ESA’s Data Base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80439" y="2590800"/>
            <a:ext cx="7098674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Establishment of a backscatter coefficient</a:t>
            </a:r>
          </a:p>
          <a:p>
            <a:pPr algn="ctr"/>
            <a:r>
              <a:rPr lang="en-US" sz="3200" dirty="0" smtClean="0"/>
              <a:t> and atmospheric database</a:t>
            </a:r>
          </a:p>
          <a:p>
            <a:pPr algn="ctr"/>
            <a:endParaRPr lang="en-US" dirty="0" smtClean="0"/>
          </a:p>
          <a:p>
            <a:pPr algn="ctr"/>
            <a:r>
              <a:rPr lang="en-US" sz="2000" dirty="0" smtClean="0"/>
              <a:t>Work performed with funding from ESA to DERA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J. M. Vaughan, N. J. Geddes, Pierre H. </a:t>
            </a:r>
            <a:r>
              <a:rPr lang="en-US" sz="2000" dirty="0" err="1" smtClean="0"/>
              <a:t>Flamant</a:t>
            </a:r>
            <a:r>
              <a:rPr lang="en-US" sz="2000" dirty="0" smtClean="0"/>
              <a:t> and C. </a:t>
            </a:r>
            <a:r>
              <a:rPr lang="en-US" sz="2000" dirty="0" err="1" smtClean="0"/>
              <a:t>Flesia</a:t>
            </a:r>
            <a:endParaRPr lang="en-US" sz="2000" dirty="0" smtClean="0"/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June 1998</a:t>
            </a:r>
            <a:endParaRPr lang="en-US"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533400"/>
            <a:ext cx="4260716" cy="609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2405</TotalTime>
  <Words>1796</Words>
  <Application>Microsoft Office PowerPoint</Application>
  <PresentationFormat>On-screen Show (4:3)</PresentationFormat>
  <Paragraphs>675</Paragraphs>
  <Slides>49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Office Theme</vt:lpstr>
      <vt:lpstr>Presentation</vt:lpstr>
      <vt:lpstr>Revisiting Target Atmospheres for Space-based DWL Concept Comparisons</vt:lpstr>
      <vt:lpstr>Outline</vt:lpstr>
      <vt:lpstr>Background on Target Atmospheres</vt:lpstr>
      <vt:lpstr>Slide 4</vt:lpstr>
      <vt:lpstr>Current Target Atmospheres</vt:lpstr>
      <vt:lpstr>Slide 6</vt:lpstr>
      <vt:lpstr>Slide 7</vt:lpstr>
      <vt:lpstr>Comparison with ESA’s Data Base</vt:lpstr>
      <vt:lpstr>Slide 9</vt:lpstr>
      <vt:lpstr>Slide 10</vt:lpstr>
      <vt:lpstr>Slide 11</vt:lpstr>
      <vt:lpstr>Slide 12</vt:lpstr>
      <vt:lpstr>Slide 13</vt:lpstr>
      <vt:lpstr>Slide 14</vt:lpstr>
      <vt:lpstr>Slide 15</vt:lpstr>
      <vt:lpstr>Comparison with FASCODE</vt:lpstr>
      <vt:lpstr>Scaling Issues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Issues for OSSEs</vt:lpstr>
      <vt:lpstr>Slide 39</vt:lpstr>
      <vt:lpstr>Slide 40</vt:lpstr>
      <vt:lpstr>Slide 41</vt:lpstr>
      <vt:lpstr>Slide 42</vt:lpstr>
      <vt:lpstr>Slide 43</vt:lpstr>
      <vt:lpstr>Areas for Enhancement</vt:lpstr>
      <vt:lpstr>Discussion</vt:lpstr>
      <vt:lpstr>Slide 46</vt:lpstr>
      <vt:lpstr>Slide 47</vt:lpstr>
      <vt:lpstr>Slide 48</vt:lpstr>
      <vt:lpstr>Slide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Revisiting Target Atmospheres for Space-based DWL Concept Comparisons</dc:title>
  <dc:creator>Dave Emmitt</dc:creator>
  <cp:lastModifiedBy>Dave Emmitt</cp:lastModifiedBy>
  <cp:revision>5</cp:revision>
  <dcterms:created xsi:type="dcterms:W3CDTF">2012-10-14T16:21:28Z</dcterms:created>
  <dcterms:modified xsi:type="dcterms:W3CDTF">2012-10-16T12:03:08Z</dcterms:modified>
</cp:coreProperties>
</file>